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6" r:id="rId2"/>
  </p:sldMasterIdLst>
  <p:notesMasterIdLst>
    <p:notesMasterId r:id="rId28"/>
  </p:notesMasterIdLst>
  <p:handoutMasterIdLst>
    <p:handoutMasterId r:id="rId29"/>
  </p:handoutMasterIdLst>
  <p:sldIdLst>
    <p:sldId id="435" r:id="rId3"/>
    <p:sldId id="545" r:id="rId4"/>
    <p:sldId id="604" r:id="rId5"/>
    <p:sldId id="605" r:id="rId6"/>
    <p:sldId id="606" r:id="rId7"/>
    <p:sldId id="607" r:id="rId8"/>
    <p:sldId id="608" r:id="rId9"/>
    <p:sldId id="609" r:id="rId10"/>
    <p:sldId id="610" r:id="rId11"/>
    <p:sldId id="611" r:id="rId12"/>
    <p:sldId id="612" r:id="rId13"/>
    <p:sldId id="613" r:id="rId14"/>
    <p:sldId id="614" r:id="rId15"/>
    <p:sldId id="615" r:id="rId16"/>
    <p:sldId id="616" r:id="rId17"/>
    <p:sldId id="617" r:id="rId18"/>
    <p:sldId id="618" r:id="rId19"/>
    <p:sldId id="619" r:id="rId20"/>
    <p:sldId id="620" r:id="rId21"/>
    <p:sldId id="627" r:id="rId22"/>
    <p:sldId id="622" r:id="rId23"/>
    <p:sldId id="623" r:id="rId24"/>
    <p:sldId id="624" r:id="rId25"/>
    <p:sldId id="625" r:id="rId26"/>
    <p:sldId id="626" r:id="rId27"/>
  </p:sldIdLst>
  <p:sldSz cx="9144000" cy="6858000" type="screen4x3"/>
  <p:notesSz cx="6794500" cy="9931400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/>
        <a:cs typeface="ＭＳ Ｐゴシック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/>
        <a:cs typeface="ＭＳ Ｐゴシック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/>
        <a:cs typeface="ＭＳ Ｐゴシック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/>
        <a:cs typeface="ＭＳ Ｐゴシック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/>
        <a:cs typeface="ＭＳ Ｐゴシック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/>
        <a:cs typeface="ＭＳ Ｐゴシック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/>
        <a:cs typeface="ＭＳ Ｐゴシック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/>
        <a:cs typeface="ＭＳ Ｐゴシック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/>
        <a:cs typeface="ＭＳ Ｐゴシック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  <a:srgbClr val="FF0000"/>
    <a:srgbClr val="000066"/>
    <a:srgbClr val="99CCFF"/>
    <a:srgbClr val="003399"/>
    <a:srgbClr val="0000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Stile medio 3 - Colore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ile medio 2 - Color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FECB4D8-DB02-4DC6-A0A2-4F2EBAE1DC90}" styleName="Stile medio 1 - Colore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793D81CF-94F2-401A-BA57-92F5A7B2D0C5}" styleName="Stile medio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F2DE63D5-997A-4646-A377-4702673A728D}" styleName="Stile chiaro 2 - Colore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348" autoAdjust="0"/>
  </p:normalViewPr>
  <p:slideViewPr>
    <p:cSldViewPr>
      <p:cViewPr>
        <p:scale>
          <a:sx n="70" d="100"/>
          <a:sy n="70" d="100"/>
        </p:scale>
        <p:origin x="-1572" y="-4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768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5" rIns="91430" bIns="45715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it-IT"/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4812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5" rIns="91430" bIns="45715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2D07974-6862-4543-8F96-87E499CFA331}" type="datetime1">
              <a:rPr lang="it-IT"/>
              <a:pPr/>
              <a:t>03/04/2012</a:t>
            </a:fld>
            <a:endParaRPr lang="it-IT"/>
          </a:p>
        </p:txBody>
      </p:sp>
      <p:sp>
        <p:nvSpPr>
          <p:cNvPr id="1075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4513"/>
            <a:ext cx="29448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5" rIns="91430" bIns="45715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it-IT"/>
          </a:p>
        </p:txBody>
      </p:sp>
      <p:sp>
        <p:nvSpPr>
          <p:cNvPr id="1075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34513"/>
            <a:ext cx="2944812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5" rIns="91430" bIns="45715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BECE0BA9-376E-46C9-A23F-EAB19D08682A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5" rIns="91430" bIns="45715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it-IT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4812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5" rIns="91430" bIns="45715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400DAA5-FAAB-4363-91C3-1ED834ECD4B0}" type="datetime1">
              <a:rPr lang="it-IT"/>
              <a:pPr/>
              <a:t>03/04/2012</a:t>
            </a:fld>
            <a:endParaRPr lang="it-IT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6463"/>
            <a:ext cx="4981575" cy="447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5" rIns="91430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 smtClean="0"/>
              <a:t>Fare clic per modificare gli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513"/>
            <a:ext cx="29448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5" rIns="91430" bIns="45715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it-IT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34513"/>
            <a:ext cx="2944812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5" rIns="91430" bIns="45715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2C1AE8F7-2BD0-489D-B37F-AC960573971B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ＭＳ Ｐゴシック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ＭＳ Ｐゴシック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ＭＳ Ｐゴシック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ＭＳ Ｐゴシック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>
              <a:defRPr/>
            </a:pPr>
            <a:fld id="{3F535015-D3AA-40F4-BEB5-6D5AED10B20A}" type="slidenum">
              <a:rPr lang="it-IT"/>
              <a:pPr>
                <a:defRPr/>
              </a:pPr>
              <a:t>2</a:t>
            </a:fld>
            <a:endParaRPr lang="it-IT"/>
          </a:p>
        </p:txBody>
      </p:sp>
      <p:sp>
        <p:nvSpPr>
          <p:cNvPr id="119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28" name="Segnaposto data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fld id="{ABB9CA91-156B-4A3F-99B7-49B81BCAB5C2}" type="datetime1">
              <a:rPr lang="it-IT" smtClean="0"/>
              <a:pPr>
                <a:defRPr/>
              </a:pPr>
              <a:t>03/04/2012</a:t>
            </a:fld>
            <a:endParaRPr lang="it-IT"/>
          </a:p>
        </p:txBody>
      </p:sp>
      <p:sp>
        <p:nvSpPr>
          <p:cNvPr id="17" name="Segnaposto piè di pagina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it-IT"/>
          </a:p>
        </p:txBody>
      </p:sp>
      <p:sp>
        <p:nvSpPr>
          <p:cNvPr id="29" name="Segnaposto numero diapositiva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pPr>
              <a:defRPr/>
            </a:pPr>
            <a:fld id="{0FFC611D-63DC-4667-8C71-7CCB7A9F9A22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  <p:sp>
        <p:nvSpPr>
          <p:cNvPr id="21" name="Rettangolo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ttangolo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ttangolo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ttangolo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BB9CA91-156B-4A3F-99B7-49B81BCAB5C2}" type="datetime1">
              <a:rPr lang="it-IT" smtClean="0"/>
              <a:pPr>
                <a:defRPr/>
              </a:pPr>
              <a:t>03/04/2012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C611D-63DC-4667-8C71-7CCB7A9F9A22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  <p:sp>
        <p:nvSpPr>
          <p:cNvPr id="8" name="Segnaposto contenuto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</p:spTree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pPr>
              <a:defRPr/>
            </a:pPr>
            <a:fld id="{ABB9CA91-156B-4A3F-99B7-49B81BCAB5C2}" type="datetime1">
              <a:rPr lang="it-IT" smtClean="0"/>
              <a:pPr>
                <a:defRPr/>
              </a:pPr>
              <a:t>03/04/2012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pPr>
              <a:defRPr/>
            </a:pPr>
            <a:fld id="{0FFC611D-63DC-4667-8C71-7CCB7A9F9A22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  <p:sp>
        <p:nvSpPr>
          <p:cNvPr id="7" name="Rettangolo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tangolo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BB9CA91-156B-4A3F-99B7-49B81BCAB5C2}" type="datetime1">
              <a:rPr lang="it-IT" smtClean="0"/>
              <a:pPr>
                <a:defRPr/>
              </a:pPr>
              <a:t>03/04/2012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C611D-63DC-4667-8C71-7CCB7A9F9A22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  <p:sp>
        <p:nvSpPr>
          <p:cNvPr id="9" name="Segnaposto contenuto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1" name="Segnaposto contenuto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</p:spTree>
  </p:cSld>
  <p:clrMapOvr>
    <a:masterClrMapping/>
  </p:clrMapOvr>
  <p:hf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BB9CA91-156B-4A3F-99B7-49B81BCAB5C2}" type="datetime1">
              <a:rPr lang="it-IT" smtClean="0"/>
              <a:pPr>
                <a:defRPr/>
              </a:pPr>
              <a:t>03/04/2012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C611D-63DC-4667-8C71-7CCB7A9F9A22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  <p:sp>
        <p:nvSpPr>
          <p:cNvPr id="11" name="Segnaposto contenuto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3" name="Segnaposto contenuto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</p:spTree>
  </p:cSld>
  <p:clrMapOvr>
    <a:masterClrMapping/>
  </p:clrMapOvr>
  <p:hf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BB9CA91-156B-4A3F-99B7-49B81BCAB5C2}" type="datetime1">
              <a:rPr lang="it-IT" smtClean="0"/>
              <a:pPr>
                <a:defRPr/>
              </a:pPr>
              <a:t>03/04/2012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C611D-63DC-4667-8C71-7CCB7A9F9A22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  <p:sp>
        <p:nvSpPr>
          <p:cNvPr id="6" name="Triangolo isosce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BB9CA91-156B-4A3F-99B7-49B81BCAB5C2}" type="datetime1">
              <a:rPr lang="it-IT" smtClean="0"/>
              <a:pPr>
                <a:defRPr/>
              </a:pPr>
              <a:t>03/04/2012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C611D-63DC-4667-8C71-7CCB7A9F9A22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  <p:sp>
        <p:nvSpPr>
          <p:cNvPr id="5" name="Connettore 1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riangolo isosce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hf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BB9CA91-156B-4A3F-99B7-49B81BCAB5C2}" type="datetime1">
              <a:rPr lang="it-IT" smtClean="0"/>
              <a:pPr>
                <a:defRPr/>
              </a:pPr>
              <a:t>03/04/2012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C611D-63DC-4667-8C71-7CCB7A9F9A22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  <p:sp>
        <p:nvSpPr>
          <p:cNvPr id="8" name="Connettore 1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Connettore 1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Triangolo isosce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egnaposto contenuto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</p:spTree>
  </p:cSld>
  <p:clrMapOvr>
    <a:masterClrMapping/>
  </p:clrMapOvr>
  <p:hf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BB9CA91-156B-4A3F-99B7-49B81BCAB5C2}" type="datetime1">
              <a:rPr lang="it-IT" smtClean="0"/>
              <a:pPr>
                <a:defRPr/>
              </a:pPr>
              <a:t>03/04/2012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C611D-63DC-4667-8C71-7CCB7A9F9A22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  <p:sp>
        <p:nvSpPr>
          <p:cNvPr id="8" name="Connettore 1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riangolo isosce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tangolo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BB9CA91-156B-4A3F-99B7-49B81BCAB5C2}" type="datetime1">
              <a:rPr lang="it-IT" smtClean="0"/>
              <a:pPr>
                <a:defRPr/>
              </a:pPr>
              <a:t>03/04/2012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C611D-63DC-4667-8C71-7CCB7A9F9A22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  <p:hf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BB9CA91-156B-4A3F-99B7-49B81BCAB5C2}" type="datetime1">
              <a:rPr lang="it-IT" smtClean="0"/>
              <a:pPr>
                <a:defRPr/>
              </a:pPr>
              <a:t>03/04/2012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C611D-63DC-4667-8C71-7CCB7A9F9A22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  <p:sp>
        <p:nvSpPr>
          <p:cNvPr id="7" name="Connettore 1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riangolo isosce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Connettore 1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 noChangeShapeType="1"/>
          </p:cNvSpPr>
          <p:nvPr userDrawn="1"/>
        </p:nvSpPr>
        <p:spPr bwMode="auto">
          <a:xfrm>
            <a:off x="0" y="0"/>
            <a:ext cx="457200" cy="6629400"/>
          </a:xfrm>
          <a:prstGeom prst="rect">
            <a:avLst/>
          </a:prstGeom>
          <a:gradFill rotWithShape="1">
            <a:gsLst>
              <a:gs pos="0">
                <a:srgbClr val="000080"/>
              </a:gs>
              <a:gs pos="100000">
                <a:schemeClr val="bg1"/>
              </a:gs>
            </a:gsLst>
            <a:lin ang="5400000" scaled="1"/>
          </a:gradFill>
          <a:ln w="0">
            <a:noFill/>
            <a:miter lim="800000"/>
            <a:headEnd/>
            <a:tailEnd/>
          </a:ln>
        </p:spPr>
        <p:txBody>
          <a:bodyPr lIns="36576" tIns="36576" rIns="36576" bIns="36576"/>
          <a:lstStyle/>
          <a:p>
            <a:pPr>
              <a:defRPr/>
            </a:pPr>
            <a:endParaRPr lang="it-IT">
              <a:solidFill>
                <a:schemeClr val="accent2"/>
              </a:solidFill>
              <a:ea typeface="+mn-ea"/>
              <a:cs typeface="+mn-cs"/>
            </a:endParaRPr>
          </a:p>
        </p:txBody>
      </p:sp>
      <p:sp>
        <p:nvSpPr>
          <p:cNvPr id="1040" name="Rectangle 16"/>
          <p:cNvSpPr>
            <a:spLocks noChangeArrowheads="1"/>
          </p:cNvSpPr>
          <p:nvPr userDrawn="1"/>
        </p:nvSpPr>
        <p:spPr bwMode="auto">
          <a:xfrm>
            <a:off x="1514475" y="25193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it-IT">
              <a:ea typeface="+mn-ea"/>
              <a:cs typeface="+mn-cs"/>
            </a:endParaRPr>
          </a:p>
        </p:txBody>
      </p:sp>
      <p:sp>
        <p:nvSpPr>
          <p:cNvPr id="1043" name="Rectangle 19"/>
          <p:cNvSpPr>
            <a:spLocks noChangeArrowheads="1"/>
          </p:cNvSpPr>
          <p:nvPr userDrawn="1"/>
        </p:nvSpPr>
        <p:spPr bwMode="auto">
          <a:xfrm>
            <a:off x="1514475" y="2547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it-IT">
              <a:ea typeface="+mn-ea"/>
              <a:cs typeface="+mn-cs"/>
            </a:endParaRPr>
          </a:p>
        </p:txBody>
      </p:sp>
      <p:pic>
        <p:nvPicPr>
          <p:cNvPr id="28677" name="Picture 21" descr="C:\GIF\logo 2003\M_280.JPG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8575" y="6372225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  <p:sldLayoutId id="2147483672" r:id="rId12"/>
    <p:sldLayoutId id="2147483673" r:id="rId13"/>
  </p:sldLayoutIdLst>
  <p:transition/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egnaposto titolo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CDF6120-F1F0-4C60-9FE9-39AC71A9C79D}" type="datetimeFigureOut">
              <a:rPr lang="en-US" smtClean="0"/>
              <a:pPr/>
              <a:t>4/3/2012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23" name="Segnaposto numero diapositiva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l" eaLnBrk="1" latinLnBrk="0" hangingPunct="1"/>
            <a:fld id="{EA7C8D44-3667-46F6-9772-CC52308E2A7F}" type="slidenum">
              <a:rPr kumimoji="0" lang="en-US" smtClean="0"/>
              <a:pPr algn="l" eaLnBrk="1" latinLnBrk="0" hangingPunct="1"/>
              <a:t>‹N›</a:t>
            </a:fld>
            <a:endParaRPr kumimoji="0" lang="en-US" sz="1600" dirty="0">
              <a:solidFill>
                <a:schemeClr val="tx2"/>
              </a:solidFill>
            </a:endParaRPr>
          </a:p>
        </p:txBody>
      </p:sp>
      <p:sp>
        <p:nvSpPr>
          <p:cNvPr id="28" name="Connettore 1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Connettore 1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Triangolo isosce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olo 3"/>
          <p:cNvSpPr>
            <a:spLocks noGrp="1"/>
          </p:cNvSpPr>
          <p:nvPr>
            <p:ph type="ctrTitle"/>
          </p:nvPr>
        </p:nvSpPr>
        <p:spPr bwMode="auto">
          <a:xfrm>
            <a:off x="684213" y="2492375"/>
            <a:ext cx="7772400" cy="14700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it-IT" sz="3200" smtClean="0">
                <a:solidFill>
                  <a:srgbClr val="0070C0"/>
                </a:solidFill>
                <a:latin typeface="Arial" charset="0"/>
                <a:ea typeface="ＭＳ Ｐゴシック"/>
                <a:cs typeface="Arial" charset="0"/>
              </a:rPr>
              <a:t/>
            </a:r>
            <a:br>
              <a:rPr lang="it-IT" sz="3200" smtClean="0">
                <a:solidFill>
                  <a:srgbClr val="0070C0"/>
                </a:solidFill>
                <a:latin typeface="Arial" charset="0"/>
                <a:ea typeface="ＭＳ Ｐゴシック"/>
                <a:cs typeface="Arial" charset="0"/>
              </a:rPr>
            </a:br>
            <a:endParaRPr lang="it-IT" sz="3200" b="1" dirty="0" smtClean="0">
              <a:solidFill>
                <a:srgbClr val="0070C0"/>
              </a:solidFill>
              <a:latin typeface="Arial" charset="0"/>
              <a:ea typeface="ＭＳ Ｐゴシック"/>
              <a:cs typeface="Arial" charset="0"/>
            </a:endParaRPr>
          </a:p>
        </p:txBody>
      </p:sp>
      <p:graphicFrame>
        <p:nvGraphicFramePr>
          <p:cNvPr id="1026" name="Object 1033"/>
          <p:cNvGraphicFramePr>
            <a:graphicFrameLocks noChangeAspect="1"/>
          </p:cNvGraphicFramePr>
          <p:nvPr/>
        </p:nvGraphicFramePr>
        <p:xfrm>
          <a:off x="3756858" y="836612"/>
          <a:ext cx="1895262" cy="1090798"/>
        </p:xfrm>
        <a:graphic>
          <a:graphicData uri="http://schemas.openxmlformats.org/presentationml/2006/ole">
            <p:oleObj spid="_x0000_s1026" name="Picture" r:id="rId3" imgW="1324573" imgH="762552" progId="Word.Picture.8">
              <p:embed/>
            </p:oleObj>
          </a:graphicData>
        </a:graphic>
      </p:graphicFrame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899592" y="1628800"/>
            <a:ext cx="77724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/>
            <a:r>
              <a:rPr lang="it-IT" sz="2800" dirty="0">
                <a:solidFill>
                  <a:srgbClr val="0070C0"/>
                </a:solidFill>
                <a:latin typeface="Calibri" pitchFamily="34" charset="0"/>
                <a:cs typeface="Arial" charset="0"/>
              </a:rPr>
              <a:t>Riforma del mercato del lavoro</a:t>
            </a: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1403648" y="3600312"/>
            <a:ext cx="6400800" cy="1536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288000" indent="-342900" algn="ctr" eaLnBrk="0" hangingPunct="0">
              <a:spcBef>
                <a:spcPts val="0"/>
              </a:spcBef>
            </a:pPr>
            <a:r>
              <a:rPr lang="it-IT" sz="2800" dirty="0">
                <a:solidFill>
                  <a:srgbClr val="0070C0"/>
                </a:solidFill>
                <a:latin typeface="Calibri" pitchFamily="34" charset="0"/>
                <a:cs typeface="Arial" charset="0"/>
              </a:rPr>
              <a:t>Ammortizzatori sociali</a:t>
            </a:r>
          </a:p>
          <a:p>
            <a:pPr marL="288000" indent="-342900" algn="ctr" eaLnBrk="0" hangingPunct="0">
              <a:spcBef>
                <a:spcPts val="0"/>
              </a:spcBef>
            </a:pPr>
            <a:r>
              <a:rPr lang="it-IT" sz="2800" dirty="0">
                <a:solidFill>
                  <a:srgbClr val="0070C0"/>
                </a:solidFill>
                <a:latin typeface="Calibri" pitchFamily="34" charset="0"/>
                <a:cs typeface="Arial" charset="0"/>
              </a:rPr>
              <a:t>Tutele per i lavoratori anziani </a:t>
            </a:r>
          </a:p>
          <a:p>
            <a:pPr marL="288000" indent="-342900" algn="ctr" eaLnBrk="0" hangingPunct="0">
              <a:spcBef>
                <a:spcPts val="0"/>
              </a:spcBef>
            </a:pPr>
            <a:r>
              <a:rPr lang="it-IT" sz="2800" dirty="0">
                <a:solidFill>
                  <a:srgbClr val="0070C0"/>
                </a:solidFill>
                <a:latin typeface="Calibri" pitchFamily="34" charset="0"/>
                <a:cs typeface="Arial" charset="0"/>
              </a:rPr>
              <a:t>Collocamento obbligatorio</a:t>
            </a:r>
          </a:p>
        </p:txBody>
      </p:sp>
      <p:sp>
        <p:nvSpPr>
          <p:cNvPr id="10" name="Rectangle 3076"/>
          <p:cNvSpPr>
            <a:spLocks noChangeArrowheads="1" noChangeShapeType="1"/>
          </p:cNvSpPr>
          <p:nvPr/>
        </p:nvSpPr>
        <p:spPr bwMode="auto">
          <a:xfrm>
            <a:off x="0" y="0"/>
            <a:ext cx="685800" cy="5943600"/>
          </a:xfrm>
          <a:prstGeom prst="rect">
            <a:avLst/>
          </a:prstGeom>
          <a:gradFill rotWithShape="1">
            <a:gsLst>
              <a:gs pos="0">
                <a:srgbClr val="0099FF"/>
              </a:gs>
              <a:gs pos="100000">
                <a:schemeClr val="accent1"/>
              </a:gs>
            </a:gsLst>
            <a:lin ang="5400000" scaled="1"/>
          </a:gradFill>
          <a:ln w="0" algn="in">
            <a:noFill/>
            <a:miter lim="800000"/>
            <a:headEnd/>
            <a:tailEnd/>
          </a:ln>
          <a:effectLst/>
        </p:spPr>
        <p:txBody>
          <a:bodyPr lIns="36576" tIns="36576" rIns="36576" bIns="36576"/>
          <a:lstStyle/>
          <a:p>
            <a:endParaRPr lang="it-IT">
              <a:solidFill>
                <a:srgbClr val="0070C0"/>
              </a:solidFill>
            </a:endParaRPr>
          </a:p>
        </p:txBody>
      </p:sp>
      <p:pic>
        <p:nvPicPr>
          <p:cNvPr id="11" name="Picture 3077"/>
          <p:cNvPicPr>
            <a:picLocks noChangeAspect="1" noChangeArrowheads="1"/>
          </p:cNvPicPr>
          <p:nvPr/>
        </p:nvPicPr>
        <p:blipFill>
          <a:blip r:embed="rId4" cstate="print"/>
          <a:srcRect l="57954" t="19884" r="6819" b="16487"/>
          <a:stretch>
            <a:fillRect/>
          </a:stretch>
        </p:blipFill>
        <p:spPr bwMode="auto">
          <a:xfrm>
            <a:off x="0" y="5943600"/>
            <a:ext cx="812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Sottotitolo 2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>
            <a:normAutofit/>
          </a:bodyPr>
          <a:lstStyle/>
          <a:p>
            <a:r>
              <a:rPr lang="it-IT" dirty="0" smtClean="0">
                <a:solidFill>
                  <a:srgbClr val="0070C0"/>
                </a:solidFill>
              </a:rPr>
              <a:t>3 aprile 2012</a:t>
            </a:r>
            <a:endParaRPr lang="it-IT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9656" name="Group 328"/>
          <p:cNvGraphicFramePr>
            <a:graphicFrameLocks noGrp="1"/>
          </p:cNvGraphicFramePr>
          <p:nvPr>
            <p:ph type="tbl" idx="1"/>
          </p:nvPr>
        </p:nvGraphicFramePr>
        <p:xfrm>
          <a:off x="1104900" y="260350"/>
          <a:ext cx="7466013" cy="6464935"/>
        </p:xfrm>
        <a:graphic>
          <a:graphicData uri="http://schemas.openxmlformats.org/drawingml/2006/table">
            <a:tbl>
              <a:tblPr/>
              <a:tblGrid>
                <a:gridCol w="1957388"/>
                <a:gridCol w="1476375"/>
                <a:gridCol w="2074862"/>
                <a:gridCol w="1957388"/>
              </a:tblGrid>
              <a:tr h="6127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ＭＳ Ｐゴシック"/>
                        </a:rPr>
                        <a:t>Retribuzione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Arial" charset="0"/>
                        </a:rPr>
                        <a:t> ASPI </a:t>
                      </a:r>
                      <a:endParaRPr kumimoji="0" lang="it-IT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/>
                        <a:cs typeface="ＭＳ Ｐゴシック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Arial" charset="0"/>
                        </a:rPr>
                        <a:t>DS </a:t>
                      </a:r>
                      <a:endParaRPr kumimoji="0" lang="it-IT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/>
                        <a:cs typeface="ＭＳ Ｐゴシック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Arial" charset="0"/>
                        </a:rPr>
                        <a:t>MOBILITA’ </a:t>
                      </a:r>
                      <a:endParaRPr kumimoji="0" lang="it-IT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/>
                        <a:cs typeface="ＭＳ Ｐゴシック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Arial" charset="0"/>
                        </a:rPr>
                        <a:t> € 1.000,00 </a:t>
                      </a:r>
                      <a:endParaRPr kumimoji="0" 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ＭＳ Ｐゴシック"/>
                        <a:cs typeface="ＭＳ Ｐゴシック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Arial" charset="0"/>
                        </a:rPr>
                        <a:t> €        750,00 </a:t>
                      </a:r>
                      <a:endParaRPr kumimoji="0" 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ＭＳ Ｐゴシック"/>
                        <a:cs typeface="ＭＳ Ｐゴシック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Arial" charset="0"/>
                        </a:rPr>
                        <a:t> €     600,00 </a:t>
                      </a:r>
                      <a:endParaRPr kumimoji="0" 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ＭＳ Ｐゴシック"/>
                        <a:cs typeface="ＭＳ Ｐゴシック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Arial" charset="0"/>
                        </a:rPr>
                        <a:t> €    800,00 </a:t>
                      </a:r>
                      <a:endParaRPr kumimoji="0" 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ＭＳ Ｐゴシック"/>
                        <a:cs typeface="ＭＳ Ｐゴシック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Arial" charset="0"/>
                        </a:rPr>
                        <a:t> € 1.100,00 </a:t>
                      </a:r>
                      <a:endParaRPr kumimoji="0" 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ＭＳ Ｐゴシック"/>
                        <a:cs typeface="ＭＳ Ｐゴシック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Arial" charset="0"/>
                        </a:rPr>
                        <a:t> €        825,00 </a:t>
                      </a:r>
                      <a:endParaRPr kumimoji="0" 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ＭＳ Ｐゴシック"/>
                        <a:cs typeface="ＭＳ Ｐゴシック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Arial" charset="0"/>
                        </a:rPr>
                        <a:t> €     660,00 </a:t>
                      </a:r>
                      <a:endParaRPr kumimoji="0" 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ＭＳ Ｐゴシック"/>
                        <a:cs typeface="ＭＳ Ｐゴシック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Arial" charset="0"/>
                        </a:rPr>
                        <a:t> €    880,00 </a:t>
                      </a:r>
                      <a:endParaRPr kumimoji="0" 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ＭＳ Ｐゴシック"/>
                        <a:cs typeface="ＭＳ Ｐゴシック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Arial" charset="0"/>
                        </a:rPr>
                        <a:t> € 1.200,00 </a:t>
                      </a:r>
                      <a:endParaRPr kumimoji="0" 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ＭＳ Ｐゴシック"/>
                        <a:cs typeface="ＭＳ Ｐゴシック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Arial" charset="0"/>
                        </a:rPr>
                        <a:t> €        875,00 </a:t>
                      </a:r>
                      <a:endParaRPr kumimoji="0" 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ＭＳ Ｐゴシック"/>
                        <a:cs typeface="ＭＳ Ｐゴシック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Arial" charset="0"/>
                        </a:rPr>
                        <a:t> €     720,00 </a:t>
                      </a:r>
                      <a:endParaRPr kumimoji="0" 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ＭＳ Ｐゴシック"/>
                        <a:cs typeface="ＭＳ Ｐゴシック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Arial" charset="0"/>
                        </a:rPr>
                        <a:t> €    931,32 </a:t>
                      </a:r>
                      <a:endParaRPr kumimoji="0" 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ＭＳ Ｐゴシック"/>
                        <a:cs typeface="ＭＳ Ｐゴシック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Arial" charset="0"/>
                        </a:rPr>
                        <a:t> € 1.300,00 </a:t>
                      </a:r>
                      <a:endParaRPr kumimoji="0" 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ＭＳ Ｐゴシック"/>
                        <a:cs typeface="ＭＳ Ｐゴシック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Arial" charset="0"/>
                        </a:rPr>
                        <a:t> €        900,00 </a:t>
                      </a:r>
                      <a:endParaRPr kumimoji="0" 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ＭＳ Ｐゴシック"/>
                        <a:cs typeface="ＭＳ Ｐゴシック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Arial" charset="0"/>
                        </a:rPr>
                        <a:t> €     780,00 </a:t>
                      </a:r>
                      <a:endParaRPr kumimoji="0" 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ＭＳ Ｐゴシック"/>
                        <a:cs typeface="ＭＳ Ｐゴシック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Arial" charset="0"/>
                        </a:rPr>
                        <a:t> €    931,32 </a:t>
                      </a:r>
                      <a:endParaRPr kumimoji="0" 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ＭＳ Ｐゴシック"/>
                        <a:cs typeface="ＭＳ Ｐゴシック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Arial" charset="0"/>
                        </a:rPr>
                        <a:t> € 1.400,00 </a:t>
                      </a:r>
                      <a:endParaRPr kumimoji="0" 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ＭＳ Ｐゴシック"/>
                        <a:cs typeface="ＭＳ Ｐゴシック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CC0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Arial" charset="0"/>
                        </a:rPr>
                        <a:t> €        925,00 </a:t>
                      </a:r>
                      <a:endParaRPr kumimoji="0" 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CC00"/>
                        </a:solidFill>
                        <a:effectLst/>
                        <a:latin typeface="Calibri" pitchFamily="34" charset="0"/>
                        <a:ea typeface="ＭＳ Ｐゴシック"/>
                        <a:cs typeface="ＭＳ Ｐゴシック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Arial" charset="0"/>
                        </a:rPr>
                        <a:t> €     840,00 </a:t>
                      </a:r>
                      <a:endParaRPr kumimoji="0" 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ＭＳ Ｐゴシック"/>
                        <a:cs typeface="ＭＳ Ｐゴシック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Arial" charset="0"/>
                        </a:rPr>
                        <a:t> €    931,32 </a:t>
                      </a:r>
                      <a:endParaRPr kumimoji="0" 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ＭＳ Ｐゴシック"/>
                        <a:cs typeface="ＭＳ Ｐゴシック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Arial" charset="0"/>
                        </a:rPr>
                        <a:t> € 1.500,00 </a:t>
                      </a:r>
                      <a:endParaRPr kumimoji="0" 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ＭＳ Ｐゴシック"/>
                        <a:cs typeface="ＭＳ Ｐゴシック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CC0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Arial" charset="0"/>
                        </a:rPr>
                        <a:t> €        950,00 </a:t>
                      </a:r>
                      <a:endParaRPr kumimoji="0" 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CC00"/>
                        </a:solidFill>
                        <a:effectLst/>
                        <a:latin typeface="Calibri" pitchFamily="34" charset="0"/>
                        <a:ea typeface="ＭＳ Ｐゴシック"/>
                        <a:cs typeface="ＭＳ Ｐゴシック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Arial" charset="0"/>
                        </a:rPr>
                        <a:t> €     900,00 </a:t>
                      </a:r>
                      <a:endParaRPr kumimoji="0" 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ＭＳ Ｐゴシック"/>
                        <a:cs typeface="ＭＳ Ｐゴシック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Arial" charset="0"/>
                        </a:rPr>
                        <a:t> €    932,31 </a:t>
                      </a:r>
                      <a:endParaRPr kumimoji="0" 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ＭＳ Ｐゴシック"/>
                        <a:cs typeface="ＭＳ Ｐゴシック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Arial" charset="0"/>
                        </a:rPr>
                        <a:t> € 1.600,00 </a:t>
                      </a:r>
                      <a:endParaRPr kumimoji="0" 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ＭＳ Ｐゴシック"/>
                        <a:cs typeface="ＭＳ Ｐゴシック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CC0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Arial" charset="0"/>
                        </a:rPr>
                        <a:t> €        975,00 </a:t>
                      </a:r>
                      <a:endParaRPr kumimoji="0" 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CC00"/>
                        </a:solidFill>
                        <a:effectLst/>
                        <a:latin typeface="Calibri" pitchFamily="34" charset="0"/>
                        <a:ea typeface="ＭＳ Ｐゴシック"/>
                        <a:cs typeface="ＭＳ Ｐゴシック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Arial" charset="0"/>
                        </a:rPr>
                        <a:t> €     931,32 </a:t>
                      </a:r>
                      <a:endParaRPr kumimoji="0" 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ＭＳ Ｐゴシック"/>
                        <a:cs typeface="ＭＳ Ｐゴシック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Arial" charset="0"/>
                        </a:rPr>
                        <a:t> €    931,32 </a:t>
                      </a:r>
                      <a:endParaRPr kumimoji="0" 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ＭＳ Ｐゴシック"/>
                        <a:cs typeface="ＭＳ Ｐゴシック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Arial" charset="0"/>
                        </a:rPr>
                        <a:t> € 1.700,00 </a:t>
                      </a:r>
                      <a:endParaRPr kumimoji="0" 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ＭＳ Ｐゴシック"/>
                        <a:cs typeface="ＭＳ Ｐゴシック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CC0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Arial" charset="0"/>
                        </a:rPr>
                        <a:t> €     1.000,00 </a:t>
                      </a:r>
                      <a:endParaRPr kumimoji="0" 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CC00"/>
                        </a:solidFill>
                        <a:effectLst/>
                        <a:latin typeface="Calibri" pitchFamily="34" charset="0"/>
                        <a:ea typeface="ＭＳ Ｐゴシック"/>
                        <a:cs typeface="ＭＳ Ｐゴシック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Arial" charset="0"/>
                        </a:rPr>
                        <a:t> €     931,32 </a:t>
                      </a:r>
                      <a:endParaRPr kumimoji="0" 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ＭＳ Ｐゴシック"/>
                        <a:cs typeface="ＭＳ Ｐゴシック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Arial" charset="0"/>
                        </a:rPr>
                        <a:t> €    931,32 </a:t>
                      </a:r>
                      <a:endParaRPr kumimoji="0" 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ＭＳ Ｐゴシック"/>
                        <a:cs typeface="ＭＳ Ｐゴシック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Arial" charset="0"/>
                        </a:rPr>
                        <a:t> € 1.800,00 </a:t>
                      </a:r>
                      <a:endParaRPr kumimoji="0" 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ＭＳ Ｐゴシック"/>
                        <a:cs typeface="ＭＳ Ｐゴシック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CC0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Arial" charset="0"/>
                        </a:rPr>
                        <a:t> €     1.025,00 </a:t>
                      </a:r>
                      <a:endParaRPr kumimoji="0" 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CC00"/>
                        </a:solidFill>
                        <a:effectLst/>
                        <a:latin typeface="Calibri" pitchFamily="34" charset="0"/>
                        <a:ea typeface="ＭＳ Ｐゴシック"/>
                        <a:cs typeface="ＭＳ Ｐゴシック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Arial" charset="0"/>
                        </a:rPr>
                        <a:t> €     931,32 </a:t>
                      </a:r>
                      <a:endParaRPr kumimoji="0" 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ＭＳ Ｐゴシック"/>
                        <a:cs typeface="ＭＳ Ｐゴシック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Arial" charset="0"/>
                        </a:rPr>
                        <a:t> €    931,32 </a:t>
                      </a:r>
                      <a:endParaRPr kumimoji="0" 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ＭＳ Ｐゴシック"/>
                        <a:cs typeface="ＭＳ Ｐゴシック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Arial" charset="0"/>
                        </a:rPr>
                        <a:t> € 1.900,00 </a:t>
                      </a:r>
                      <a:endParaRPr kumimoji="0" 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ＭＳ Ｐゴシック"/>
                        <a:cs typeface="ＭＳ Ｐゴシック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CC0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Arial" charset="0"/>
                        </a:rPr>
                        <a:t> €     1.050,00 </a:t>
                      </a:r>
                      <a:endParaRPr kumimoji="0" 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CC00"/>
                        </a:solidFill>
                        <a:effectLst/>
                        <a:latin typeface="Calibri" pitchFamily="34" charset="0"/>
                        <a:ea typeface="ＭＳ Ｐゴシック"/>
                        <a:cs typeface="ＭＳ Ｐゴシック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Arial" charset="0"/>
                        </a:rPr>
                        <a:t> €     931,32 </a:t>
                      </a:r>
                      <a:endParaRPr kumimoji="0" 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ＭＳ Ｐゴシック"/>
                        <a:cs typeface="ＭＳ Ｐゴシック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Arial" charset="0"/>
                        </a:rPr>
                        <a:t> €    931,32 </a:t>
                      </a:r>
                      <a:endParaRPr kumimoji="0" 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ＭＳ Ｐゴシック"/>
                        <a:cs typeface="ＭＳ Ｐゴシック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388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Arial" charset="0"/>
                        </a:rPr>
                        <a:t> € 2.000,00 </a:t>
                      </a:r>
                      <a:endParaRPr kumimoji="0" lang="it-IT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ＭＳ Ｐゴシック"/>
                        <a:cs typeface="ＭＳ Ｐゴシック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CC0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Arial" charset="0"/>
                        </a:rPr>
                        <a:t> €     1.075,00 </a:t>
                      </a:r>
                      <a:endParaRPr kumimoji="0" 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CC00"/>
                        </a:solidFill>
                        <a:effectLst/>
                        <a:latin typeface="Calibri" pitchFamily="34" charset="0"/>
                        <a:ea typeface="ＭＳ Ｐゴシック"/>
                        <a:cs typeface="ＭＳ Ｐゴシック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Arial" charset="0"/>
                        </a:rPr>
                        <a:t> €     931,32 </a:t>
                      </a:r>
                      <a:endParaRPr kumimoji="0" 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ＭＳ Ｐゴシック"/>
                        <a:cs typeface="ＭＳ Ｐゴシック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Arial" charset="0"/>
                        </a:rPr>
                        <a:t> €    931,32 </a:t>
                      </a:r>
                      <a:endParaRPr kumimoji="0" 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ＭＳ Ｐゴシック"/>
                        <a:cs typeface="ＭＳ Ｐゴシック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Arial" charset="0"/>
                        </a:rPr>
                        <a:t> € 2.100,00 </a:t>
                      </a:r>
                      <a:endParaRPr kumimoji="0" lang="it-IT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ＭＳ Ｐゴシック"/>
                        <a:cs typeface="ＭＳ Ｐゴシック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Arial" charset="0"/>
                        </a:rPr>
                        <a:t> €     </a:t>
                      </a:r>
                      <a:r>
                        <a:rPr kumimoji="0" lang="it-I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Arial" charset="0"/>
                        </a:rPr>
                        <a:t>1.100,00 </a:t>
                      </a:r>
                      <a:endParaRPr kumimoji="0" lang="it-IT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ＭＳ Ｐゴシック"/>
                        <a:cs typeface="ＭＳ Ｐゴシック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Arial" charset="0"/>
                        </a:rPr>
                        <a:t> €  1.119,32 </a:t>
                      </a:r>
                      <a:endParaRPr kumimoji="0" lang="it-IT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ＭＳ Ｐゴシック"/>
                        <a:cs typeface="ＭＳ Ｐゴシック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Arial" charset="0"/>
                        </a:rPr>
                        <a:t> € 1.119,32 </a:t>
                      </a:r>
                      <a:endParaRPr kumimoji="0" 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ＭＳ Ｐゴシック"/>
                        <a:cs typeface="ＭＳ Ｐゴシック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Arial" charset="0"/>
                        </a:rPr>
                        <a:t> € 2.200,00 </a:t>
                      </a:r>
                      <a:endParaRPr kumimoji="0" lang="it-IT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ＭＳ Ｐゴシック"/>
                        <a:cs typeface="ＭＳ Ｐゴシック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Arial" charset="0"/>
                        </a:rPr>
                        <a:t> €     1.119,32 </a:t>
                      </a:r>
                      <a:endParaRPr kumimoji="0" lang="it-IT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ＭＳ Ｐゴシック"/>
                        <a:cs typeface="ＭＳ Ｐゴシック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Arial" charset="0"/>
                        </a:rPr>
                        <a:t> €  1.119,32 </a:t>
                      </a:r>
                      <a:endParaRPr kumimoji="0" lang="it-IT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ＭＳ Ｐゴシック"/>
                        <a:cs typeface="ＭＳ Ｐゴシック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Arial" charset="0"/>
                        </a:rPr>
                        <a:t> € 1.119,32 </a:t>
                      </a:r>
                      <a:endParaRPr kumimoji="0" lang="it-IT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ＭＳ Ｐゴシック"/>
                        <a:cs typeface="ＭＳ Ｐゴシック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Arial" charset="0"/>
                        </a:rPr>
                        <a:t> € 2.300,00 </a:t>
                      </a:r>
                      <a:endParaRPr kumimoji="0" 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ＭＳ Ｐゴシック"/>
                        <a:cs typeface="ＭＳ Ｐゴシック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Arial" charset="0"/>
                        </a:rPr>
                        <a:t> €     1.119,32 </a:t>
                      </a:r>
                      <a:endParaRPr kumimoji="0" 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ＭＳ Ｐゴシック"/>
                        <a:cs typeface="ＭＳ Ｐゴシック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Arial" charset="0"/>
                        </a:rPr>
                        <a:t> €  1.119,32 </a:t>
                      </a:r>
                      <a:endParaRPr kumimoji="0" 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ＭＳ Ｐゴシック"/>
                        <a:cs typeface="ＭＳ Ｐゴシック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Arial" charset="0"/>
                        </a:rPr>
                        <a:t> € 1.119,32 </a:t>
                      </a:r>
                      <a:endParaRPr kumimoji="0" 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ＭＳ Ｐゴシック"/>
                        <a:cs typeface="ＭＳ Ｐゴシック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Arial" charset="0"/>
                        </a:rPr>
                        <a:t> € 2.400,00 </a:t>
                      </a:r>
                      <a:endParaRPr kumimoji="0" 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ＭＳ Ｐゴシック"/>
                        <a:cs typeface="ＭＳ Ｐゴシック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Arial" charset="0"/>
                        </a:rPr>
                        <a:t> €     1.119,32 </a:t>
                      </a:r>
                      <a:endParaRPr kumimoji="0" 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ＭＳ Ｐゴシック"/>
                        <a:cs typeface="ＭＳ Ｐゴシック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Arial" charset="0"/>
                        </a:rPr>
                        <a:t> €  1.119,32 </a:t>
                      </a:r>
                      <a:endParaRPr kumimoji="0" 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ＭＳ Ｐゴシック"/>
                        <a:cs typeface="ＭＳ Ｐゴシック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Arial" charset="0"/>
                        </a:rPr>
                        <a:t> € 1.119,32 </a:t>
                      </a:r>
                      <a:endParaRPr kumimoji="0" 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ＭＳ Ｐゴシック"/>
                        <a:cs typeface="ＭＳ Ｐゴシック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Arial" charset="0"/>
                        </a:rPr>
                        <a:t> € 2.500,00 </a:t>
                      </a:r>
                      <a:endParaRPr kumimoji="0" 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ＭＳ Ｐゴシック"/>
                        <a:cs typeface="ＭＳ Ｐゴシック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Arial" charset="0"/>
                        </a:rPr>
                        <a:t> €     1.119,32 </a:t>
                      </a:r>
                      <a:endParaRPr kumimoji="0" 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ＭＳ Ｐゴシック"/>
                        <a:cs typeface="ＭＳ Ｐゴシック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Arial" charset="0"/>
                        </a:rPr>
                        <a:t> €  1.119,32 </a:t>
                      </a:r>
                      <a:endParaRPr kumimoji="0" 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ＭＳ Ｐゴシック"/>
                        <a:cs typeface="ＭＳ Ｐゴシック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Arial" charset="0"/>
                        </a:rPr>
                        <a:t> € 1.119,32 </a:t>
                      </a:r>
                      <a:endParaRPr kumimoji="0" lang="it-IT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ＭＳ Ｐゴシック"/>
                        <a:cs typeface="ＭＳ Ｐゴシック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Rectangle 3076"/>
          <p:cNvSpPr>
            <a:spLocks noChangeArrowheads="1" noChangeShapeType="1"/>
          </p:cNvSpPr>
          <p:nvPr/>
        </p:nvSpPr>
        <p:spPr bwMode="auto">
          <a:xfrm>
            <a:off x="0" y="0"/>
            <a:ext cx="685800" cy="5943600"/>
          </a:xfrm>
          <a:prstGeom prst="rect">
            <a:avLst/>
          </a:prstGeom>
          <a:gradFill rotWithShape="1">
            <a:gsLst>
              <a:gs pos="0">
                <a:srgbClr val="0099FF"/>
              </a:gs>
              <a:gs pos="100000">
                <a:schemeClr val="accent1"/>
              </a:gs>
            </a:gsLst>
            <a:lin ang="5400000" scaled="1"/>
          </a:gradFill>
          <a:ln w="0" algn="in">
            <a:noFill/>
            <a:miter lim="800000"/>
            <a:headEnd/>
            <a:tailEnd/>
          </a:ln>
          <a:effectLst/>
        </p:spPr>
        <p:txBody>
          <a:bodyPr lIns="36576" tIns="36576" rIns="36576" bIns="36576"/>
          <a:lstStyle/>
          <a:p>
            <a:endParaRPr lang="it-IT">
              <a:solidFill>
                <a:srgbClr val="0070C0"/>
              </a:solidFill>
            </a:endParaRPr>
          </a:p>
        </p:txBody>
      </p:sp>
      <p:pic>
        <p:nvPicPr>
          <p:cNvPr id="8" name="Picture 3077"/>
          <p:cNvPicPr>
            <a:picLocks noChangeAspect="1" noChangeArrowheads="1"/>
          </p:cNvPicPr>
          <p:nvPr/>
        </p:nvPicPr>
        <p:blipFill>
          <a:blip r:embed="rId2" cstate="print"/>
          <a:srcRect l="57954" t="19884" r="6819" b="16487"/>
          <a:stretch>
            <a:fillRect/>
          </a:stretch>
        </p:blipFill>
        <p:spPr bwMode="auto">
          <a:xfrm>
            <a:off x="0" y="5943600"/>
            <a:ext cx="812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88913"/>
            <a:ext cx="8229600" cy="652462"/>
          </a:xfrm>
          <a:solidFill>
            <a:srgbClr val="FFFFFF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pPr algn="ctr"/>
            <a:r>
              <a:rPr lang="it-IT" sz="4000" dirty="0" smtClean="0">
                <a:solidFill>
                  <a:srgbClr val="0070C0"/>
                </a:solidFill>
                <a:latin typeface="Calibri" pitchFamily="34" charset="0"/>
                <a:ea typeface="ＭＳ Ｐゴシック"/>
                <a:cs typeface="ＭＳ Ｐゴシック"/>
              </a:rPr>
              <a:t>Nuova occupazione</a:t>
            </a:r>
            <a:endParaRPr lang="it-IT" sz="4000" b="1" dirty="0" smtClean="0">
              <a:solidFill>
                <a:srgbClr val="0070C0"/>
              </a:solidFill>
              <a:latin typeface="Calibri" pitchFamily="34" charset="0"/>
              <a:ea typeface="ＭＳ Ｐゴシック"/>
              <a:cs typeface="ＭＳ Ｐゴシック"/>
            </a:endParaRPr>
          </a:p>
        </p:txBody>
      </p:sp>
      <p:graphicFrame>
        <p:nvGraphicFramePr>
          <p:cNvPr id="100372" name="Group 20"/>
          <p:cNvGraphicFramePr>
            <a:graphicFrameLocks noGrp="1"/>
          </p:cNvGraphicFramePr>
          <p:nvPr>
            <p:ph type="tbl" idx="1"/>
          </p:nvPr>
        </p:nvGraphicFramePr>
        <p:xfrm>
          <a:off x="755575" y="1700213"/>
          <a:ext cx="8158238" cy="4525963"/>
        </p:xfrm>
        <a:graphic>
          <a:graphicData uri="http://schemas.openxmlformats.org/drawingml/2006/table">
            <a:tbl>
              <a:tblPr/>
              <a:tblGrid>
                <a:gridCol w="4079119"/>
                <a:gridCol w="4079119"/>
              </a:tblGrid>
              <a:tr h="22637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ＭＳ Ｐゴシック"/>
                        </a:rPr>
                        <a:t>&lt; 6 mesi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ＭＳ Ｐゴシック"/>
                        </a:rPr>
                        <a:t>Sospensione trattamento, con ripresa alla fine del periodo di lavoro (ai fini dell’applicazione del decalage).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621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ＭＳ Ｐゴシック"/>
                        </a:rPr>
                        <a:t>&gt; 6 mesi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ＭＳ Ｐゴシック"/>
                        </a:rPr>
                        <a:t>Il trattamento (in presenza dei requisiti contributivi) ricomincia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" name="Rectangle 3076"/>
          <p:cNvSpPr>
            <a:spLocks noChangeArrowheads="1" noChangeShapeType="1"/>
          </p:cNvSpPr>
          <p:nvPr/>
        </p:nvSpPr>
        <p:spPr bwMode="auto">
          <a:xfrm>
            <a:off x="0" y="0"/>
            <a:ext cx="685800" cy="5943600"/>
          </a:xfrm>
          <a:prstGeom prst="rect">
            <a:avLst/>
          </a:prstGeom>
          <a:gradFill rotWithShape="1">
            <a:gsLst>
              <a:gs pos="0">
                <a:srgbClr val="0099FF"/>
              </a:gs>
              <a:gs pos="100000">
                <a:schemeClr val="accent1"/>
              </a:gs>
            </a:gsLst>
            <a:lin ang="5400000" scaled="1"/>
          </a:gradFill>
          <a:ln w="0" algn="in">
            <a:noFill/>
            <a:miter lim="800000"/>
            <a:headEnd/>
            <a:tailEnd/>
          </a:ln>
          <a:effectLst/>
        </p:spPr>
        <p:txBody>
          <a:bodyPr lIns="36576" tIns="36576" rIns="36576" bIns="36576"/>
          <a:lstStyle/>
          <a:p>
            <a:endParaRPr lang="it-IT">
              <a:solidFill>
                <a:srgbClr val="0070C0"/>
              </a:solidFill>
            </a:endParaRPr>
          </a:p>
        </p:txBody>
      </p:sp>
      <p:pic>
        <p:nvPicPr>
          <p:cNvPr id="9" name="Picture 3077"/>
          <p:cNvPicPr>
            <a:picLocks noChangeAspect="1" noChangeArrowheads="1"/>
          </p:cNvPicPr>
          <p:nvPr/>
        </p:nvPicPr>
        <p:blipFill>
          <a:blip r:embed="rId2" cstate="print"/>
          <a:srcRect l="57954" t="19884" r="6819" b="16487"/>
          <a:stretch>
            <a:fillRect/>
          </a:stretch>
        </p:blipFill>
        <p:spPr bwMode="auto">
          <a:xfrm>
            <a:off x="0" y="5943600"/>
            <a:ext cx="812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1411" name="Group 35"/>
          <p:cNvGraphicFramePr>
            <a:graphicFrameLocks noGrp="1"/>
          </p:cNvGraphicFramePr>
          <p:nvPr>
            <p:ph/>
          </p:nvPr>
        </p:nvGraphicFramePr>
        <p:xfrm>
          <a:off x="755576" y="1341438"/>
          <a:ext cx="8064574" cy="4784726"/>
        </p:xfrm>
        <a:graphic>
          <a:graphicData uri="http://schemas.openxmlformats.org/drawingml/2006/table">
            <a:tbl>
              <a:tblPr/>
              <a:tblGrid>
                <a:gridCol w="2280144"/>
                <a:gridCol w="5784430"/>
              </a:tblGrid>
              <a:tr h="11969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ＭＳ Ｐゴシック"/>
                        </a:rPr>
                        <a:t>Pagamento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ＭＳ Ｐゴシック"/>
                        </a:rPr>
                        <a:t>Nel momento del periodo di disoccupazione non l’anno successivo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953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ＭＳ Ｐゴシック"/>
                        </a:rPr>
                        <a:t>Requisito di accesso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ＭＳ Ｐゴシック"/>
                        </a:rPr>
                        <a:t>Almeno 13 settimane di contribuzione negli ultimi 12 mesi (mobili)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969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ＭＳ Ｐゴシック"/>
                        </a:rPr>
                        <a:t>Misura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ＭＳ Ｐゴシック"/>
                        </a:rPr>
                        <a:t>Calcolata in maniera analoga a quella prevista per l’ASPI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953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ＭＳ Ｐゴシック"/>
                        </a:rPr>
                        <a:t>Durata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ＭＳ Ｐゴシック"/>
                        </a:rPr>
                        <a:t>Metà delle settimane di contribuzione negli ultimi 12 mesi detratti i periodi di indennità eventualmente fruiti nel periodo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1395" name="Rectangle 19"/>
          <p:cNvSpPr>
            <a:spLocks noRot="1" noChangeArrowheads="1"/>
          </p:cNvSpPr>
          <p:nvPr/>
        </p:nvSpPr>
        <p:spPr bwMode="auto">
          <a:xfrm>
            <a:off x="457200" y="115888"/>
            <a:ext cx="822960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/>
            <a:r>
              <a:rPr lang="it-IT" sz="4000" b="1" dirty="0">
                <a:solidFill>
                  <a:schemeClr val="tx2"/>
                </a:solidFill>
              </a:rPr>
              <a:t/>
            </a:r>
            <a:br>
              <a:rPr lang="it-IT" sz="4000" b="1" dirty="0">
                <a:solidFill>
                  <a:schemeClr val="tx2"/>
                </a:solidFill>
              </a:rPr>
            </a:br>
            <a:r>
              <a:rPr lang="it-IT" sz="2800" i="1" dirty="0">
                <a:solidFill>
                  <a:srgbClr val="0070C0"/>
                </a:solidFill>
                <a:latin typeface="Calibri" pitchFamily="34" charset="0"/>
              </a:rPr>
              <a:t>Mini ASPI</a:t>
            </a:r>
            <a:r>
              <a:rPr lang="it-IT" sz="2800" b="1" i="1" dirty="0">
                <a:solidFill>
                  <a:srgbClr val="0070C0"/>
                </a:solidFill>
                <a:latin typeface="Calibri" pitchFamily="34" charset="0"/>
              </a:rPr>
              <a:t> </a:t>
            </a:r>
            <a:r>
              <a:rPr lang="it-IT" sz="2800" b="1" dirty="0">
                <a:solidFill>
                  <a:srgbClr val="0070C0"/>
                </a:solidFill>
                <a:latin typeface="Calibri" pitchFamily="34" charset="0"/>
              </a:rPr>
              <a:t/>
            </a:r>
            <a:br>
              <a:rPr lang="it-IT" sz="2800" b="1" dirty="0">
                <a:solidFill>
                  <a:srgbClr val="0070C0"/>
                </a:solidFill>
                <a:latin typeface="Calibri" pitchFamily="34" charset="0"/>
              </a:rPr>
            </a:br>
            <a:r>
              <a:rPr lang="it-IT" sz="2800" b="1" dirty="0">
                <a:solidFill>
                  <a:srgbClr val="0070C0"/>
                </a:solidFill>
                <a:latin typeface="Calibri" pitchFamily="34" charset="0"/>
              </a:rPr>
              <a:t>(attuale DS requisiti ridotti)</a:t>
            </a:r>
          </a:p>
        </p:txBody>
      </p:sp>
      <p:sp>
        <p:nvSpPr>
          <p:cNvPr id="6" name="Rectangle 3076"/>
          <p:cNvSpPr>
            <a:spLocks noChangeArrowheads="1" noChangeShapeType="1"/>
          </p:cNvSpPr>
          <p:nvPr/>
        </p:nvSpPr>
        <p:spPr bwMode="auto">
          <a:xfrm>
            <a:off x="0" y="0"/>
            <a:ext cx="685800" cy="5943600"/>
          </a:xfrm>
          <a:prstGeom prst="rect">
            <a:avLst/>
          </a:prstGeom>
          <a:gradFill rotWithShape="1">
            <a:gsLst>
              <a:gs pos="0">
                <a:srgbClr val="0099FF"/>
              </a:gs>
              <a:gs pos="100000">
                <a:schemeClr val="accent1"/>
              </a:gs>
            </a:gsLst>
            <a:lin ang="5400000" scaled="1"/>
          </a:gradFill>
          <a:ln w="0" algn="in">
            <a:noFill/>
            <a:miter lim="800000"/>
            <a:headEnd/>
            <a:tailEnd/>
          </a:ln>
          <a:effectLst/>
        </p:spPr>
        <p:txBody>
          <a:bodyPr lIns="36576" tIns="36576" rIns="36576" bIns="36576"/>
          <a:lstStyle/>
          <a:p>
            <a:endParaRPr lang="it-IT">
              <a:solidFill>
                <a:srgbClr val="0070C0"/>
              </a:solidFill>
            </a:endParaRPr>
          </a:p>
        </p:txBody>
      </p:sp>
      <p:pic>
        <p:nvPicPr>
          <p:cNvPr id="7" name="Picture 3077"/>
          <p:cNvPicPr>
            <a:picLocks noChangeAspect="1" noChangeArrowheads="1"/>
          </p:cNvPicPr>
          <p:nvPr/>
        </p:nvPicPr>
        <p:blipFill>
          <a:blip r:embed="rId2" cstate="print"/>
          <a:srcRect l="57954" t="19884" r="6819" b="16487"/>
          <a:stretch>
            <a:fillRect/>
          </a:stretch>
        </p:blipFill>
        <p:spPr bwMode="auto">
          <a:xfrm>
            <a:off x="0" y="5943600"/>
            <a:ext cx="812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 bwMode="auto">
          <a:solidFill>
            <a:srgbClr val="FFFFFF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it-IT" dirty="0" smtClean="0">
                <a:solidFill>
                  <a:srgbClr val="0070C0"/>
                </a:solidFill>
                <a:latin typeface="Calibri" pitchFamily="34" charset="0"/>
                <a:ea typeface="ＭＳ Ｐゴシック"/>
                <a:cs typeface="ＭＳ Ｐゴシック"/>
              </a:rPr>
              <a:t>Contribuzione</a:t>
            </a:r>
            <a:endParaRPr lang="it-IT" dirty="0" smtClean="0">
              <a:solidFill>
                <a:srgbClr val="0070C0"/>
              </a:solidFill>
              <a:latin typeface="Calibri" pitchFamily="34" charset="0"/>
              <a:ea typeface="ＭＳ Ｐゴシック"/>
              <a:cs typeface="ＭＳ Ｐゴシック"/>
            </a:endParaRPr>
          </a:p>
        </p:txBody>
      </p:sp>
      <p:graphicFrame>
        <p:nvGraphicFramePr>
          <p:cNvPr id="102423" name="Group 23"/>
          <p:cNvGraphicFramePr>
            <a:graphicFrameLocks noGrp="1"/>
          </p:cNvGraphicFramePr>
          <p:nvPr>
            <p:ph sz="quarter" idx="1"/>
          </p:nvPr>
        </p:nvGraphicFramePr>
        <p:xfrm>
          <a:off x="755650" y="1557338"/>
          <a:ext cx="7942263" cy="1223963"/>
        </p:xfrm>
        <a:graphic>
          <a:graphicData uri="http://schemas.openxmlformats.org/drawingml/2006/table">
            <a:tbl>
              <a:tblPr/>
              <a:tblGrid>
                <a:gridCol w="5848350"/>
                <a:gridCol w="2093913"/>
              </a:tblGrid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ＭＳ Ｐゴシック"/>
                        </a:rPr>
                        <a:t>Tempo indeterminato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ＭＳ Ｐゴシック"/>
                        </a:rPr>
                        <a:t>1,31%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ＭＳ Ｐゴシック"/>
                        </a:rPr>
                        <a:t>Tempo determinato*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ＭＳ Ｐゴシック"/>
                        </a:rPr>
                        <a:t>2,71%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2403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1223963" y="3860800"/>
            <a:ext cx="7920037" cy="2265363"/>
          </a:xfrm>
          <a:solidFill>
            <a:srgbClr val="FFFFFF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it-IT" sz="2800" dirty="0" err="1" smtClean="0">
                <a:solidFill>
                  <a:srgbClr val="0070C0"/>
                </a:solidFill>
                <a:latin typeface="Calibri" pitchFamily="34" charset="0"/>
                <a:ea typeface="ＭＳ Ｐゴシック"/>
                <a:cs typeface="ＭＳ Ｐゴシック"/>
              </a:rPr>
              <a:t>*Esclusioni</a:t>
            </a:r>
            <a:r>
              <a:rPr lang="it-IT" sz="2800" dirty="0" smtClean="0">
                <a:solidFill>
                  <a:srgbClr val="0070C0"/>
                </a:solidFill>
                <a:latin typeface="Calibri" pitchFamily="34" charset="0"/>
                <a:ea typeface="ＭＳ Ｐゴシック"/>
                <a:cs typeface="ＭＳ Ｐゴシック"/>
              </a:rPr>
              <a:t> aliquota aggiuntiva: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it-IT" sz="2800" dirty="0" smtClean="0">
                <a:solidFill>
                  <a:srgbClr val="0070C0"/>
                </a:solidFill>
                <a:latin typeface="Calibri" pitchFamily="34" charset="0"/>
                <a:ea typeface="ＭＳ Ｐゴシック"/>
                <a:cs typeface="ＭＳ Ｐゴシック"/>
              </a:rPr>
              <a:t>Sostituzione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it-IT" sz="2800" dirty="0" smtClean="0">
                <a:solidFill>
                  <a:srgbClr val="0070C0"/>
                </a:solidFill>
                <a:latin typeface="Calibri" pitchFamily="34" charset="0"/>
                <a:ea typeface="ＭＳ Ｐゴシック"/>
                <a:cs typeface="ＭＳ Ｐゴシック"/>
              </a:rPr>
              <a:t>Stagionali (da verificare riferimenti contrattuali)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it-IT" sz="2800" dirty="0" smtClean="0">
                <a:solidFill>
                  <a:srgbClr val="0070C0"/>
                </a:solidFill>
                <a:latin typeface="Calibri" pitchFamily="34" charset="0"/>
                <a:ea typeface="ＭＳ Ｐゴシック"/>
                <a:cs typeface="ＭＳ Ｐゴシック"/>
              </a:rPr>
              <a:t>Apprendisti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it-IT" sz="2800" dirty="0" smtClean="0">
                <a:solidFill>
                  <a:srgbClr val="0070C0"/>
                </a:solidFill>
                <a:latin typeface="Calibri" pitchFamily="34" charset="0"/>
                <a:ea typeface="ＭＳ Ｐゴシック"/>
                <a:cs typeface="ＭＳ Ｐゴシック"/>
              </a:rPr>
              <a:t>Somministrati</a:t>
            </a:r>
            <a:endParaRPr lang="it-IT" sz="2800" dirty="0" smtClean="0">
              <a:solidFill>
                <a:srgbClr val="0070C0"/>
              </a:solidFill>
              <a:latin typeface="Calibri" pitchFamily="34" charset="0"/>
              <a:ea typeface="ＭＳ Ｐゴシック"/>
              <a:cs typeface="ＭＳ Ｐゴシック"/>
            </a:endParaRPr>
          </a:p>
        </p:txBody>
      </p:sp>
      <p:sp>
        <p:nvSpPr>
          <p:cNvPr id="9" name="Rectangle 3076"/>
          <p:cNvSpPr>
            <a:spLocks noChangeArrowheads="1" noChangeShapeType="1"/>
          </p:cNvSpPr>
          <p:nvPr/>
        </p:nvSpPr>
        <p:spPr bwMode="auto">
          <a:xfrm>
            <a:off x="0" y="0"/>
            <a:ext cx="685800" cy="5943600"/>
          </a:xfrm>
          <a:prstGeom prst="rect">
            <a:avLst/>
          </a:prstGeom>
          <a:gradFill rotWithShape="1">
            <a:gsLst>
              <a:gs pos="0">
                <a:srgbClr val="0099FF"/>
              </a:gs>
              <a:gs pos="100000">
                <a:schemeClr val="accent1"/>
              </a:gs>
            </a:gsLst>
            <a:lin ang="5400000" scaled="1"/>
          </a:gradFill>
          <a:ln w="0" algn="in">
            <a:noFill/>
            <a:miter lim="800000"/>
            <a:headEnd/>
            <a:tailEnd/>
          </a:ln>
          <a:effectLst/>
        </p:spPr>
        <p:txBody>
          <a:bodyPr lIns="36576" tIns="36576" rIns="36576" bIns="36576"/>
          <a:lstStyle/>
          <a:p>
            <a:endParaRPr lang="it-IT">
              <a:solidFill>
                <a:srgbClr val="0070C0"/>
              </a:solidFill>
            </a:endParaRPr>
          </a:p>
        </p:txBody>
      </p:sp>
      <p:pic>
        <p:nvPicPr>
          <p:cNvPr id="10" name="Picture 3077"/>
          <p:cNvPicPr>
            <a:picLocks noChangeAspect="1" noChangeArrowheads="1"/>
          </p:cNvPicPr>
          <p:nvPr/>
        </p:nvPicPr>
        <p:blipFill>
          <a:blip r:embed="rId2" cstate="print"/>
          <a:srcRect l="57954" t="19884" r="6819" b="16487"/>
          <a:stretch>
            <a:fillRect/>
          </a:stretch>
        </p:blipFill>
        <p:spPr bwMode="auto">
          <a:xfrm>
            <a:off x="0" y="5943600"/>
            <a:ext cx="812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 bwMode="auto">
          <a:solidFill>
            <a:srgbClr val="FFFFFF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it-IT" dirty="0" smtClean="0">
                <a:solidFill>
                  <a:srgbClr val="0070C0"/>
                </a:solidFill>
                <a:latin typeface="Calibri" pitchFamily="34" charset="0"/>
                <a:ea typeface="ＭＳ Ｐゴシック"/>
                <a:cs typeface="ＭＳ Ｐゴシック"/>
              </a:rPr>
              <a:t>Sostituzione aliquote attuali</a:t>
            </a:r>
            <a:endParaRPr lang="it-IT" dirty="0" smtClean="0">
              <a:solidFill>
                <a:srgbClr val="0070C0"/>
              </a:solidFill>
              <a:latin typeface="Calibri" pitchFamily="34" charset="0"/>
              <a:ea typeface="ＭＳ Ｐゴシック"/>
              <a:cs typeface="ＭＳ Ｐゴシック"/>
            </a:endParaRPr>
          </a:p>
        </p:txBody>
      </p:sp>
      <p:sp>
        <p:nvSpPr>
          <p:cNvPr id="103427" name="Rectangle 3"/>
          <p:cNvSpPr>
            <a:spLocks noGrp="1" noChangeArrowheads="1"/>
          </p:cNvSpPr>
          <p:nvPr>
            <p:ph sz="quarter" idx="1"/>
          </p:nvPr>
        </p:nvSpPr>
        <p:spPr bwMode="auto">
          <a:xfrm>
            <a:off x="827584" y="1600200"/>
            <a:ext cx="8064896" cy="4525963"/>
          </a:xfrm>
          <a:solidFill>
            <a:srgbClr val="FFFFFF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buFontTx/>
              <a:buNone/>
            </a:pPr>
            <a:r>
              <a:rPr lang="it-IT" dirty="0" smtClean="0">
                <a:solidFill>
                  <a:srgbClr val="0070C0"/>
                </a:solidFill>
                <a:latin typeface="Calibri" pitchFamily="34" charset="0"/>
                <a:ea typeface="ＭＳ Ｐゴシック"/>
                <a:cs typeface="ＭＳ Ｐゴシック"/>
              </a:rPr>
              <a:t>La contribuzione sostituirà le seguenti aliquote:</a:t>
            </a:r>
          </a:p>
          <a:p>
            <a:pPr marL="0" indent="0">
              <a:buFontTx/>
              <a:buNone/>
            </a:pPr>
            <a:r>
              <a:rPr lang="it-IT" dirty="0" smtClean="0">
                <a:solidFill>
                  <a:srgbClr val="0070C0"/>
                </a:solidFill>
                <a:latin typeface="Calibri" pitchFamily="34" charset="0"/>
                <a:ea typeface="ＭＳ Ｐゴシック"/>
                <a:cs typeface="ＭＳ Ｐゴシック"/>
              </a:rPr>
              <a:t> </a:t>
            </a:r>
          </a:p>
          <a:p>
            <a:pPr marL="0" indent="0">
              <a:buFontTx/>
              <a:buNone/>
            </a:pPr>
            <a:r>
              <a:rPr lang="it-IT" dirty="0" smtClean="0">
                <a:solidFill>
                  <a:srgbClr val="0070C0"/>
                </a:solidFill>
                <a:latin typeface="Calibri" pitchFamily="34" charset="0"/>
                <a:ea typeface="ＭＳ Ｐゴシック"/>
                <a:cs typeface="ＭＳ Ｐゴシック"/>
              </a:rPr>
              <a:t>Disoccupazione involontaria 		    1,31 </a:t>
            </a:r>
          </a:p>
          <a:p>
            <a:pPr marL="0" indent="0">
              <a:buFontTx/>
              <a:buNone/>
            </a:pPr>
            <a:endParaRPr lang="it-IT" dirty="0" smtClean="0">
              <a:solidFill>
                <a:srgbClr val="0070C0"/>
              </a:solidFill>
              <a:latin typeface="Calibri" pitchFamily="34" charset="0"/>
              <a:ea typeface="ＭＳ Ｐゴシック"/>
              <a:cs typeface="ＭＳ Ｐゴシック"/>
            </a:endParaRPr>
          </a:p>
          <a:p>
            <a:pPr marL="0" indent="0">
              <a:buFontTx/>
              <a:buNone/>
            </a:pPr>
            <a:r>
              <a:rPr lang="it-IT" dirty="0" smtClean="0">
                <a:solidFill>
                  <a:srgbClr val="0070C0"/>
                </a:solidFill>
                <a:latin typeface="Calibri" pitchFamily="34" charset="0"/>
                <a:ea typeface="ＭＳ Ｐゴシック"/>
                <a:cs typeface="ＭＳ Ｐゴシック"/>
              </a:rPr>
              <a:t>Aliquota agg. per disoccupazione edile	    0,80 </a:t>
            </a:r>
          </a:p>
          <a:p>
            <a:pPr marL="0" indent="0">
              <a:buFontTx/>
              <a:buNone/>
            </a:pPr>
            <a:endParaRPr lang="it-IT" dirty="0" smtClean="0">
              <a:solidFill>
                <a:srgbClr val="0070C0"/>
              </a:solidFill>
              <a:latin typeface="Calibri" pitchFamily="34" charset="0"/>
              <a:ea typeface="ＭＳ Ｐゴシック"/>
              <a:cs typeface="ＭＳ Ｐゴシック"/>
            </a:endParaRPr>
          </a:p>
          <a:p>
            <a:pPr marL="0" indent="0">
              <a:buFontTx/>
              <a:buNone/>
            </a:pPr>
            <a:r>
              <a:rPr lang="it-IT" dirty="0" smtClean="0">
                <a:solidFill>
                  <a:srgbClr val="0070C0"/>
                </a:solidFill>
                <a:latin typeface="Calibri" pitchFamily="34" charset="0"/>
                <a:ea typeface="ＭＳ Ｐゴシック"/>
                <a:cs typeface="ＭＳ Ｐゴシック"/>
              </a:rPr>
              <a:t>Mobilità 						    0,30</a:t>
            </a:r>
          </a:p>
          <a:p>
            <a:pPr marL="0" indent="0"/>
            <a:endParaRPr lang="it-IT" dirty="0" smtClean="0">
              <a:solidFill>
                <a:srgbClr val="0070C0"/>
              </a:solidFill>
              <a:latin typeface="Calibri" pitchFamily="34" charset="0"/>
              <a:ea typeface="ＭＳ Ｐゴシック"/>
              <a:cs typeface="ＭＳ Ｐゴシック"/>
            </a:endParaRPr>
          </a:p>
        </p:txBody>
      </p:sp>
      <p:sp>
        <p:nvSpPr>
          <p:cNvPr id="8" name="Rectangle 3076"/>
          <p:cNvSpPr>
            <a:spLocks noChangeArrowheads="1" noChangeShapeType="1"/>
          </p:cNvSpPr>
          <p:nvPr/>
        </p:nvSpPr>
        <p:spPr bwMode="auto">
          <a:xfrm>
            <a:off x="0" y="0"/>
            <a:ext cx="685800" cy="5943600"/>
          </a:xfrm>
          <a:prstGeom prst="rect">
            <a:avLst/>
          </a:prstGeom>
          <a:gradFill rotWithShape="1">
            <a:gsLst>
              <a:gs pos="0">
                <a:srgbClr val="0099FF"/>
              </a:gs>
              <a:gs pos="100000">
                <a:schemeClr val="accent1"/>
              </a:gs>
            </a:gsLst>
            <a:lin ang="5400000" scaled="1"/>
          </a:gradFill>
          <a:ln w="0" algn="in">
            <a:noFill/>
            <a:miter lim="800000"/>
            <a:headEnd/>
            <a:tailEnd/>
          </a:ln>
          <a:effectLst/>
        </p:spPr>
        <p:txBody>
          <a:bodyPr lIns="36576" tIns="36576" rIns="36576" bIns="36576"/>
          <a:lstStyle/>
          <a:p>
            <a:endParaRPr lang="it-IT">
              <a:solidFill>
                <a:srgbClr val="0070C0"/>
              </a:solidFill>
            </a:endParaRPr>
          </a:p>
        </p:txBody>
      </p:sp>
      <p:pic>
        <p:nvPicPr>
          <p:cNvPr id="9" name="Picture 3077"/>
          <p:cNvPicPr>
            <a:picLocks noChangeAspect="1" noChangeArrowheads="1"/>
          </p:cNvPicPr>
          <p:nvPr/>
        </p:nvPicPr>
        <p:blipFill>
          <a:blip r:embed="rId2" cstate="print"/>
          <a:srcRect l="57954" t="19884" r="6819" b="16487"/>
          <a:stretch>
            <a:fillRect/>
          </a:stretch>
        </p:blipFill>
        <p:spPr bwMode="auto">
          <a:xfrm>
            <a:off x="0" y="5943600"/>
            <a:ext cx="812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 bwMode="auto">
          <a:solidFill>
            <a:srgbClr val="FFFFFF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it-IT" sz="4000" dirty="0" smtClean="0">
                <a:solidFill>
                  <a:srgbClr val="0070C0"/>
                </a:solidFill>
                <a:latin typeface="Calibri" pitchFamily="34" charset="0"/>
                <a:ea typeface="ＭＳ Ｐゴシック"/>
                <a:cs typeface="ＭＳ Ｐゴシック"/>
              </a:rPr>
              <a:t>Restituzione (parziale) addizionale</a:t>
            </a:r>
            <a:endParaRPr lang="it-IT" sz="4000" dirty="0" smtClean="0">
              <a:solidFill>
                <a:srgbClr val="0070C0"/>
              </a:solidFill>
              <a:latin typeface="Calibri" pitchFamily="34" charset="0"/>
              <a:ea typeface="ＭＳ Ｐゴシック"/>
              <a:cs typeface="ＭＳ Ｐゴシック"/>
            </a:endParaRPr>
          </a:p>
        </p:txBody>
      </p:sp>
      <p:sp>
        <p:nvSpPr>
          <p:cNvPr id="104451" name="Rectangle 3"/>
          <p:cNvSpPr>
            <a:spLocks noGrp="1" noChangeArrowheads="1"/>
          </p:cNvSpPr>
          <p:nvPr>
            <p:ph sz="quarter" idx="1"/>
          </p:nvPr>
        </p:nvSpPr>
        <p:spPr bwMode="auto">
          <a:xfrm>
            <a:off x="827584" y="1600200"/>
            <a:ext cx="7859216" cy="4525963"/>
          </a:xfrm>
          <a:solidFill>
            <a:srgbClr val="FFFFFF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just">
              <a:buFontTx/>
              <a:buNone/>
            </a:pPr>
            <a:r>
              <a:rPr lang="it-IT" dirty="0" smtClean="0">
                <a:solidFill>
                  <a:srgbClr val="0070C0"/>
                </a:solidFill>
                <a:latin typeface="Calibri" pitchFamily="34" charset="0"/>
                <a:ea typeface="ＭＳ Ｐゴシック"/>
                <a:cs typeface="ＭＳ Ｐゴシック"/>
              </a:rPr>
              <a:t>Trasformazione in tempo indeterminato: </a:t>
            </a:r>
          </a:p>
          <a:p>
            <a:pPr marL="0" indent="0" algn="just">
              <a:buFontTx/>
              <a:buNone/>
            </a:pPr>
            <a:r>
              <a:rPr lang="it-IT" dirty="0" smtClean="0">
                <a:solidFill>
                  <a:srgbClr val="0070C0"/>
                </a:solidFill>
                <a:latin typeface="Calibri" pitchFamily="34" charset="0"/>
                <a:ea typeface="ＭＳ Ｐゴシック"/>
                <a:cs typeface="ＭＳ Ｐゴシック"/>
              </a:rPr>
              <a:t>al superamento del periodo di prova, restituzione aliquota aggiuntiva </a:t>
            </a:r>
            <a:r>
              <a:rPr lang="it-IT" u="sng" dirty="0" smtClean="0">
                <a:solidFill>
                  <a:srgbClr val="0070C0"/>
                </a:solidFill>
                <a:latin typeface="Calibri" pitchFamily="34" charset="0"/>
                <a:ea typeface="ＭＳ Ｐゴシック"/>
                <a:cs typeface="ＭＳ Ｐゴシック"/>
              </a:rPr>
              <a:t>per massimo 6 </a:t>
            </a:r>
            <a:r>
              <a:rPr lang="it-IT" u="sng" dirty="0" err="1" smtClean="0">
                <a:solidFill>
                  <a:srgbClr val="0070C0"/>
                </a:solidFill>
                <a:latin typeface="Calibri" pitchFamily="34" charset="0"/>
                <a:ea typeface="ＭＳ Ｐゴシック"/>
                <a:cs typeface="ＭＳ Ｐゴシック"/>
              </a:rPr>
              <a:t>mesi</a:t>
            </a:r>
            <a:r>
              <a:rPr lang="it-IT" dirty="0" err="1" smtClean="0">
                <a:solidFill>
                  <a:srgbClr val="0070C0"/>
                </a:solidFill>
                <a:latin typeface="Calibri" pitchFamily="34" charset="0"/>
                <a:ea typeface="ＭＳ Ｐゴシック"/>
                <a:cs typeface="ＭＳ Ｐゴシック"/>
              </a:rPr>
              <a:t>*</a:t>
            </a:r>
            <a:r>
              <a:rPr lang="it-IT" dirty="0" smtClean="0">
                <a:solidFill>
                  <a:srgbClr val="0070C0"/>
                </a:solidFill>
                <a:latin typeface="Calibri" pitchFamily="34" charset="0"/>
                <a:ea typeface="ＭＳ Ｐゴシック"/>
                <a:cs typeface="ＭＳ Ｐゴシック"/>
              </a:rPr>
              <a:t>.</a:t>
            </a:r>
          </a:p>
          <a:p>
            <a:pPr marL="0" indent="0" algn="just">
              <a:buFontTx/>
              <a:buNone/>
            </a:pPr>
            <a:endParaRPr lang="it-IT" dirty="0" smtClean="0">
              <a:solidFill>
                <a:srgbClr val="0070C0"/>
              </a:solidFill>
              <a:latin typeface="Calibri" pitchFamily="34" charset="0"/>
              <a:ea typeface="ＭＳ Ｐゴシック"/>
              <a:cs typeface="ＭＳ Ｐゴシック"/>
            </a:endParaRPr>
          </a:p>
          <a:p>
            <a:pPr marL="0" indent="0" algn="just">
              <a:buFontTx/>
              <a:buNone/>
            </a:pPr>
            <a:r>
              <a:rPr lang="it-IT" dirty="0" smtClean="0">
                <a:solidFill>
                  <a:srgbClr val="0070C0"/>
                </a:solidFill>
                <a:latin typeface="Calibri" pitchFamily="34" charset="0"/>
                <a:ea typeface="ＭＳ Ｐゴシック"/>
                <a:cs typeface="ＭＳ Ｐゴシック"/>
              </a:rPr>
              <a:t>* </a:t>
            </a:r>
            <a:r>
              <a:rPr lang="it-IT" u="sng" dirty="0" smtClean="0">
                <a:solidFill>
                  <a:srgbClr val="0070C0"/>
                </a:solidFill>
                <a:latin typeface="Calibri" pitchFamily="34" charset="0"/>
                <a:ea typeface="ＭＳ Ｐゴシック"/>
                <a:cs typeface="ＭＳ Ｐゴシック"/>
              </a:rPr>
              <a:t>penalizzazione contratti a tempo determinato oltre i 6 mesi</a:t>
            </a:r>
            <a:endParaRPr lang="it-IT" u="sng" dirty="0" smtClean="0">
              <a:solidFill>
                <a:srgbClr val="0070C0"/>
              </a:solidFill>
              <a:latin typeface="Calibri" pitchFamily="34" charset="0"/>
              <a:ea typeface="ＭＳ Ｐゴシック"/>
              <a:cs typeface="ＭＳ Ｐゴシック"/>
            </a:endParaRPr>
          </a:p>
        </p:txBody>
      </p:sp>
      <p:sp>
        <p:nvSpPr>
          <p:cNvPr id="8" name="Rectangle 3076"/>
          <p:cNvSpPr>
            <a:spLocks noChangeArrowheads="1" noChangeShapeType="1"/>
          </p:cNvSpPr>
          <p:nvPr/>
        </p:nvSpPr>
        <p:spPr bwMode="auto">
          <a:xfrm>
            <a:off x="0" y="0"/>
            <a:ext cx="685800" cy="5943600"/>
          </a:xfrm>
          <a:prstGeom prst="rect">
            <a:avLst/>
          </a:prstGeom>
          <a:gradFill rotWithShape="1">
            <a:gsLst>
              <a:gs pos="0">
                <a:srgbClr val="0099FF"/>
              </a:gs>
              <a:gs pos="100000">
                <a:schemeClr val="accent1"/>
              </a:gs>
            </a:gsLst>
            <a:lin ang="5400000" scaled="1"/>
          </a:gradFill>
          <a:ln w="0" algn="in">
            <a:noFill/>
            <a:miter lim="800000"/>
            <a:headEnd/>
            <a:tailEnd/>
          </a:ln>
          <a:effectLst/>
        </p:spPr>
        <p:txBody>
          <a:bodyPr lIns="36576" tIns="36576" rIns="36576" bIns="36576"/>
          <a:lstStyle/>
          <a:p>
            <a:endParaRPr lang="it-IT">
              <a:solidFill>
                <a:srgbClr val="0070C0"/>
              </a:solidFill>
            </a:endParaRPr>
          </a:p>
        </p:txBody>
      </p:sp>
      <p:pic>
        <p:nvPicPr>
          <p:cNvPr id="9" name="Picture 3077"/>
          <p:cNvPicPr>
            <a:picLocks noChangeAspect="1" noChangeArrowheads="1"/>
          </p:cNvPicPr>
          <p:nvPr/>
        </p:nvPicPr>
        <p:blipFill>
          <a:blip r:embed="rId2" cstate="print"/>
          <a:srcRect l="57954" t="19884" r="6819" b="16487"/>
          <a:stretch>
            <a:fillRect/>
          </a:stretch>
        </p:blipFill>
        <p:spPr bwMode="auto">
          <a:xfrm>
            <a:off x="0" y="5943600"/>
            <a:ext cx="812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5530" name="Group 58"/>
          <p:cNvGraphicFramePr>
            <a:graphicFrameLocks noGrp="1"/>
          </p:cNvGraphicFramePr>
          <p:nvPr>
            <p:ph/>
          </p:nvPr>
        </p:nvGraphicFramePr>
        <p:xfrm>
          <a:off x="827583" y="1989138"/>
          <a:ext cx="8065592" cy="4039235"/>
        </p:xfrm>
        <a:graphic>
          <a:graphicData uri="http://schemas.openxmlformats.org/drawingml/2006/table">
            <a:tbl>
              <a:tblPr/>
              <a:tblGrid>
                <a:gridCol w="4032796"/>
                <a:gridCol w="4032796"/>
              </a:tblGrid>
              <a:tr h="4778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ＭＳ Ｐゴシック"/>
                        </a:rPr>
                        <a:t>A chi si versa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ＭＳ Ｐゴシック"/>
                        </a:rPr>
                        <a:t>INPS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78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ＭＳ Ｐゴシック"/>
                        </a:rPr>
                        <a:t>Quanto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ＭＳ Ｐゴシック"/>
                        </a:rPr>
                        <a:t>0,5 mensilità per ogni 12 mensilità di anzianità aziendale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78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ＭＳ Ｐゴシック"/>
                        </a:rPr>
                        <a:t>Per quanto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ＭＳ Ｐゴシック"/>
                        </a:rPr>
                        <a:t>Ultimi 3 anni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78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ＭＳ Ｐゴシック"/>
                        </a:rPr>
                        <a:t>Computo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ＭＳ Ｐゴシック"/>
                        </a:rPr>
                        <a:t>Compresi i periodi di lavoro a tempo determinato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547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46160" y="97214"/>
            <a:ext cx="8229600" cy="1143000"/>
          </a:xfrm>
          <a:prstGeom prst="rect">
            <a:avLst/>
          </a:prstGeom>
          <a:solidFill>
            <a:srgbClr val="FFFFFF"/>
          </a:solidFill>
          <a:ln>
            <a:miter lim="800000"/>
            <a:headEnd/>
            <a:tailEnd/>
          </a:ln>
        </p:spPr>
        <p:txBody>
          <a:bodyPr>
            <a:normAutofit fontScale="90000"/>
          </a:bodyPr>
          <a:lstStyle/>
          <a:p>
            <a:pPr algn="ctr"/>
            <a:r>
              <a:rPr lang="it-IT" sz="3600" dirty="0" smtClean="0">
                <a:solidFill>
                  <a:srgbClr val="0070C0"/>
                </a:solidFill>
                <a:latin typeface="Calibri" pitchFamily="34" charset="0"/>
                <a:ea typeface="ＭＳ Ｐゴシック"/>
                <a:cs typeface="ＭＳ Ｐゴシック"/>
              </a:rPr>
              <a:t>Contributo di licenziamento nel rapporto di lavoro a tempo indeterminato</a:t>
            </a:r>
          </a:p>
        </p:txBody>
      </p:sp>
      <p:sp>
        <p:nvSpPr>
          <p:cNvPr id="6" name="Rectangle 3076"/>
          <p:cNvSpPr>
            <a:spLocks noChangeArrowheads="1" noChangeShapeType="1"/>
          </p:cNvSpPr>
          <p:nvPr/>
        </p:nvSpPr>
        <p:spPr bwMode="auto">
          <a:xfrm>
            <a:off x="0" y="0"/>
            <a:ext cx="685800" cy="5943600"/>
          </a:xfrm>
          <a:prstGeom prst="rect">
            <a:avLst/>
          </a:prstGeom>
          <a:gradFill rotWithShape="1">
            <a:gsLst>
              <a:gs pos="0">
                <a:srgbClr val="0099FF"/>
              </a:gs>
              <a:gs pos="100000">
                <a:schemeClr val="accent1"/>
              </a:gs>
            </a:gsLst>
            <a:lin ang="5400000" scaled="1"/>
          </a:gradFill>
          <a:ln w="0" algn="in">
            <a:noFill/>
            <a:miter lim="800000"/>
            <a:headEnd/>
            <a:tailEnd/>
          </a:ln>
          <a:effectLst/>
        </p:spPr>
        <p:txBody>
          <a:bodyPr lIns="36576" tIns="36576" rIns="36576" bIns="36576"/>
          <a:lstStyle/>
          <a:p>
            <a:endParaRPr lang="it-IT">
              <a:solidFill>
                <a:srgbClr val="0070C0"/>
              </a:solidFill>
            </a:endParaRPr>
          </a:p>
        </p:txBody>
      </p:sp>
      <p:pic>
        <p:nvPicPr>
          <p:cNvPr id="7" name="Picture 3077"/>
          <p:cNvPicPr>
            <a:picLocks noChangeAspect="1" noChangeArrowheads="1"/>
          </p:cNvPicPr>
          <p:nvPr/>
        </p:nvPicPr>
        <p:blipFill>
          <a:blip r:embed="rId2" cstate="print"/>
          <a:srcRect l="57954" t="19884" r="6819" b="16487"/>
          <a:stretch>
            <a:fillRect/>
          </a:stretch>
        </p:blipFill>
        <p:spPr bwMode="auto">
          <a:xfrm>
            <a:off x="0" y="5943600"/>
            <a:ext cx="812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633412"/>
          </a:xfrm>
          <a:solidFill>
            <a:srgbClr val="FFFFFF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pPr algn="ctr"/>
            <a:r>
              <a:rPr lang="it-IT" sz="4000" dirty="0" smtClean="0">
                <a:solidFill>
                  <a:srgbClr val="0070C0"/>
                </a:solidFill>
                <a:latin typeface="Calibri" pitchFamily="34" charset="0"/>
                <a:ea typeface="ＭＳ Ｐゴシック"/>
                <a:cs typeface="ＭＳ Ｐゴシック"/>
              </a:rPr>
              <a:t>Abrogazioni</a:t>
            </a:r>
            <a:endParaRPr lang="it-IT" sz="4000" dirty="0" smtClean="0">
              <a:solidFill>
                <a:srgbClr val="0070C0"/>
              </a:solidFill>
              <a:latin typeface="Calibri" pitchFamily="34" charset="0"/>
              <a:ea typeface="ＭＳ Ｐゴシック"/>
              <a:cs typeface="ＭＳ Ｐゴシック"/>
            </a:endParaRPr>
          </a:p>
        </p:txBody>
      </p:sp>
      <p:sp>
        <p:nvSpPr>
          <p:cNvPr id="106499" name="Rectangle 3"/>
          <p:cNvSpPr>
            <a:spLocks noGrp="1" noChangeArrowheads="1"/>
          </p:cNvSpPr>
          <p:nvPr>
            <p:ph sz="quarter" idx="1"/>
          </p:nvPr>
        </p:nvSpPr>
        <p:spPr bwMode="auto">
          <a:xfrm>
            <a:off x="827584" y="1196751"/>
            <a:ext cx="7859216" cy="5040561"/>
          </a:xfrm>
          <a:solidFill>
            <a:srgbClr val="FFFFFF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pPr marL="0" indent="0" algn="just">
              <a:lnSpc>
                <a:spcPct val="90000"/>
              </a:lnSpc>
              <a:buFontTx/>
              <a:buNone/>
            </a:pPr>
            <a:r>
              <a:rPr lang="it-IT" sz="2400" dirty="0" smtClean="0">
                <a:solidFill>
                  <a:srgbClr val="0070C0"/>
                </a:solidFill>
                <a:latin typeface="Calibri" pitchFamily="34" charset="0"/>
                <a:ea typeface="ＭＳ Ｐゴシック"/>
                <a:cs typeface="ＭＳ Ｐゴシック"/>
              </a:rPr>
              <a:t>Indennità di mobilità (L. 223/1991, artt. da 4 a 7) (fatti salvi la procedura di mobilità e i criteri di individuazione dei lavoratori)</a:t>
            </a:r>
          </a:p>
          <a:p>
            <a:pPr marL="0" indent="0" algn="just">
              <a:lnSpc>
                <a:spcPct val="90000"/>
              </a:lnSpc>
              <a:buFontTx/>
              <a:buNone/>
            </a:pPr>
            <a:endParaRPr lang="it-IT" sz="2400" dirty="0" smtClean="0">
              <a:solidFill>
                <a:srgbClr val="0070C0"/>
              </a:solidFill>
              <a:latin typeface="Calibri" pitchFamily="34" charset="0"/>
              <a:ea typeface="ＭＳ Ｐゴシック"/>
              <a:cs typeface="ＭＳ Ｐゴシック"/>
            </a:endParaRPr>
          </a:p>
          <a:p>
            <a:pPr marL="0" indent="0" algn="just">
              <a:lnSpc>
                <a:spcPct val="90000"/>
              </a:lnSpc>
              <a:buFontTx/>
              <a:buNone/>
            </a:pPr>
            <a:r>
              <a:rPr lang="it-IT" sz="2400" dirty="0" smtClean="0">
                <a:solidFill>
                  <a:srgbClr val="0070C0"/>
                </a:solidFill>
                <a:latin typeface="Calibri" pitchFamily="34" charset="0"/>
                <a:ea typeface="ＭＳ Ｐゴシック"/>
                <a:cs typeface="ＭＳ Ｐゴシック"/>
              </a:rPr>
              <a:t>Incentivi per iscritti nelle liste di mobilità (assunzione a tempo determinato, contribuzione apprendisti, 50% contributo a chi assume) </a:t>
            </a:r>
          </a:p>
          <a:p>
            <a:pPr marL="0" indent="0" algn="just">
              <a:lnSpc>
                <a:spcPct val="90000"/>
              </a:lnSpc>
              <a:buFontTx/>
              <a:buNone/>
            </a:pPr>
            <a:r>
              <a:rPr lang="it-IT" sz="2400" dirty="0" smtClean="0">
                <a:solidFill>
                  <a:srgbClr val="0070C0"/>
                </a:solidFill>
                <a:latin typeface="Calibri" pitchFamily="34" charset="0"/>
                <a:ea typeface="ＭＳ Ｐゴシック"/>
                <a:cs typeface="ＭＳ Ｐゴシック"/>
              </a:rPr>
              <a:t> </a:t>
            </a:r>
          </a:p>
          <a:p>
            <a:pPr marL="0" indent="0" algn="just">
              <a:lnSpc>
                <a:spcPct val="90000"/>
              </a:lnSpc>
              <a:buFontTx/>
              <a:buNone/>
            </a:pPr>
            <a:r>
              <a:rPr lang="it-IT" sz="2400" dirty="0" smtClean="0">
                <a:solidFill>
                  <a:srgbClr val="0070C0"/>
                </a:solidFill>
                <a:latin typeface="Calibri" pitchFamily="34" charset="0"/>
                <a:ea typeface="ＭＳ Ｐゴシック"/>
                <a:cs typeface="ＭＳ Ｐゴシック"/>
              </a:rPr>
              <a:t>Disoccupazione nei casi di sospensione (indennità sostitutiva della DS per i lavoratori non coperti da DS) e per apprendisti (</a:t>
            </a:r>
            <a:r>
              <a:rPr lang="it-IT" sz="2400" dirty="0" err="1" smtClean="0">
                <a:solidFill>
                  <a:srgbClr val="0070C0"/>
                </a:solidFill>
                <a:latin typeface="Calibri" pitchFamily="34" charset="0"/>
                <a:ea typeface="ＭＳ Ｐゴシック"/>
                <a:cs typeface="ＭＳ Ｐゴシック"/>
              </a:rPr>
              <a:t>DL</a:t>
            </a:r>
            <a:r>
              <a:rPr lang="it-IT" sz="2400" dirty="0" smtClean="0">
                <a:solidFill>
                  <a:srgbClr val="0070C0"/>
                </a:solidFill>
                <a:latin typeface="Calibri" pitchFamily="34" charset="0"/>
                <a:ea typeface="ＭＳ Ｐゴシック"/>
                <a:cs typeface="ＭＳ Ｐゴシック"/>
              </a:rPr>
              <a:t> 185/2008); </a:t>
            </a:r>
          </a:p>
          <a:p>
            <a:pPr marL="0" indent="0" algn="just">
              <a:lnSpc>
                <a:spcPct val="90000"/>
              </a:lnSpc>
              <a:buFontTx/>
              <a:buNone/>
            </a:pPr>
            <a:r>
              <a:rPr lang="it-IT" sz="2400" dirty="0" smtClean="0">
                <a:solidFill>
                  <a:srgbClr val="0070C0"/>
                </a:solidFill>
                <a:latin typeface="Calibri" pitchFamily="34" charset="0"/>
                <a:ea typeface="ＭＳ Ｐゴシック"/>
                <a:cs typeface="ＭＳ Ｐゴシック"/>
              </a:rPr>
              <a:t> </a:t>
            </a:r>
          </a:p>
          <a:p>
            <a:pPr marL="0" indent="0" algn="just">
              <a:lnSpc>
                <a:spcPct val="90000"/>
              </a:lnSpc>
              <a:buFontTx/>
              <a:buNone/>
            </a:pPr>
            <a:r>
              <a:rPr lang="it-IT" sz="2400" dirty="0" smtClean="0">
                <a:solidFill>
                  <a:srgbClr val="0070C0"/>
                </a:solidFill>
                <a:latin typeface="Calibri" pitchFamily="34" charset="0"/>
                <a:ea typeface="ＭＳ Ｐゴシック"/>
                <a:cs typeface="ＭＳ Ｐゴシック"/>
              </a:rPr>
              <a:t>Misure di incentivazione del raccordo pubblico e privato (deroghe per somministrazione di lavoratori in mobilità - art. 13 </a:t>
            </a:r>
            <a:r>
              <a:rPr lang="it-IT" sz="2400" dirty="0" err="1" smtClean="0">
                <a:solidFill>
                  <a:srgbClr val="0070C0"/>
                </a:solidFill>
                <a:latin typeface="Calibri" pitchFamily="34" charset="0"/>
                <a:ea typeface="ＭＳ Ｐゴシック"/>
                <a:cs typeface="ＭＳ Ｐゴシック"/>
              </a:rPr>
              <a:t>D.Lgs.</a:t>
            </a:r>
            <a:r>
              <a:rPr lang="it-IT" sz="2400" dirty="0" smtClean="0">
                <a:solidFill>
                  <a:srgbClr val="0070C0"/>
                </a:solidFill>
                <a:latin typeface="Calibri" pitchFamily="34" charset="0"/>
                <a:ea typeface="ＭＳ Ｐゴシック"/>
                <a:cs typeface="ＭＳ Ｐゴシック"/>
              </a:rPr>
              <a:t> 276/2003) </a:t>
            </a:r>
            <a:endParaRPr lang="it-IT" sz="2400" dirty="0" smtClean="0">
              <a:solidFill>
                <a:srgbClr val="0070C0"/>
              </a:solidFill>
              <a:latin typeface="Calibri" pitchFamily="34" charset="0"/>
              <a:ea typeface="ＭＳ Ｐゴシック"/>
              <a:cs typeface="ＭＳ Ｐゴシック"/>
            </a:endParaRPr>
          </a:p>
        </p:txBody>
      </p:sp>
      <p:sp>
        <p:nvSpPr>
          <p:cNvPr id="8" name="Rectangle 3076"/>
          <p:cNvSpPr>
            <a:spLocks noChangeArrowheads="1" noChangeShapeType="1"/>
          </p:cNvSpPr>
          <p:nvPr/>
        </p:nvSpPr>
        <p:spPr bwMode="auto">
          <a:xfrm>
            <a:off x="0" y="0"/>
            <a:ext cx="685800" cy="5943600"/>
          </a:xfrm>
          <a:prstGeom prst="rect">
            <a:avLst/>
          </a:prstGeom>
          <a:gradFill rotWithShape="1">
            <a:gsLst>
              <a:gs pos="0">
                <a:srgbClr val="0099FF"/>
              </a:gs>
              <a:gs pos="100000">
                <a:schemeClr val="accent1"/>
              </a:gs>
            </a:gsLst>
            <a:lin ang="5400000" scaled="1"/>
          </a:gradFill>
          <a:ln w="0" algn="in">
            <a:noFill/>
            <a:miter lim="800000"/>
            <a:headEnd/>
            <a:tailEnd/>
          </a:ln>
          <a:effectLst/>
        </p:spPr>
        <p:txBody>
          <a:bodyPr lIns="36576" tIns="36576" rIns="36576" bIns="36576"/>
          <a:lstStyle/>
          <a:p>
            <a:endParaRPr lang="it-IT">
              <a:solidFill>
                <a:srgbClr val="0070C0"/>
              </a:solidFill>
            </a:endParaRPr>
          </a:p>
        </p:txBody>
      </p:sp>
      <p:pic>
        <p:nvPicPr>
          <p:cNvPr id="9" name="Picture 3077"/>
          <p:cNvPicPr>
            <a:picLocks noChangeAspect="1" noChangeArrowheads="1"/>
          </p:cNvPicPr>
          <p:nvPr/>
        </p:nvPicPr>
        <p:blipFill>
          <a:blip r:embed="rId2" cstate="print"/>
          <a:srcRect l="57954" t="19884" r="6819" b="16487"/>
          <a:stretch>
            <a:fillRect/>
          </a:stretch>
        </p:blipFill>
        <p:spPr bwMode="auto">
          <a:xfrm>
            <a:off x="0" y="5943600"/>
            <a:ext cx="812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 bwMode="auto">
          <a:solidFill>
            <a:srgbClr val="FFFFFF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it-IT" dirty="0" smtClean="0">
                <a:solidFill>
                  <a:srgbClr val="0070C0"/>
                </a:solidFill>
                <a:latin typeface="Calibri" pitchFamily="34" charset="0"/>
                <a:ea typeface="ＭＳ Ｐゴシック"/>
                <a:cs typeface="ＭＳ Ｐゴシック"/>
              </a:rPr>
              <a:t>CIGS</a:t>
            </a:r>
            <a:endParaRPr lang="it-IT" dirty="0" smtClean="0">
              <a:solidFill>
                <a:srgbClr val="0070C0"/>
              </a:solidFill>
              <a:latin typeface="Calibri" pitchFamily="34" charset="0"/>
              <a:ea typeface="ＭＳ Ｐゴシック"/>
              <a:cs typeface="ＭＳ Ｐゴシック"/>
            </a:endParaRPr>
          </a:p>
        </p:txBody>
      </p:sp>
      <p:sp>
        <p:nvSpPr>
          <p:cNvPr id="107523" name="Rectangle 3"/>
          <p:cNvSpPr>
            <a:spLocks noGrp="1" noChangeArrowheads="1"/>
          </p:cNvSpPr>
          <p:nvPr>
            <p:ph sz="quarter" idx="1"/>
          </p:nvPr>
        </p:nvSpPr>
        <p:spPr bwMode="auto">
          <a:xfrm>
            <a:off x="827584" y="1600200"/>
            <a:ext cx="7859216" cy="3701008"/>
          </a:xfrm>
          <a:solidFill>
            <a:srgbClr val="FFFFFF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just">
              <a:lnSpc>
                <a:spcPct val="90000"/>
              </a:lnSpc>
              <a:buFontTx/>
              <a:buNone/>
            </a:pPr>
            <a:r>
              <a:rPr lang="it-IT" dirty="0" smtClean="0">
                <a:solidFill>
                  <a:srgbClr val="0070C0"/>
                </a:solidFill>
                <a:latin typeface="Calibri" pitchFamily="34" charset="0"/>
                <a:ea typeface="ＭＳ Ｐゴシック"/>
                <a:cs typeface="ＭＳ Ｐゴシック"/>
              </a:rPr>
              <a:t>Eliminazione, a decorrere dal 2014, dei casi in cui la CIGS copre esigenze non connesse alla conservazione del posto di lavoro - eliminazione della causale per procedura concorsuale con cessazione di attività (art. 3, L. 223/1991).</a:t>
            </a:r>
          </a:p>
          <a:p>
            <a:pPr marL="0" indent="0" algn="just">
              <a:lnSpc>
                <a:spcPct val="90000"/>
              </a:lnSpc>
              <a:buFontTx/>
              <a:buNone/>
            </a:pPr>
            <a:endParaRPr lang="it-IT" i="1" dirty="0" smtClean="0">
              <a:solidFill>
                <a:srgbClr val="0070C0"/>
              </a:solidFill>
              <a:latin typeface="Calibri" pitchFamily="34" charset="0"/>
              <a:ea typeface="ＭＳ Ｐゴシック"/>
              <a:cs typeface="ＭＳ Ｐゴシック"/>
            </a:endParaRPr>
          </a:p>
        </p:txBody>
      </p:sp>
      <p:sp>
        <p:nvSpPr>
          <p:cNvPr id="8" name="Rectangle 3076"/>
          <p:cNvSpPr>
            <a:spLocks noChangeArrowheads="1" noChangeShapeType="1"/>
          </p:cNvSpPr>
          <p:nvPr/>
        </p:nvSpPr>
        <p:spPr bwMode="auto">
          <a:xfrm>
            <a:off x="0" y="0"/>
            <a:ext cx="685800" cy="5943600"/>
          </a:xfrm>
          <a:prstGeom prst="rect">
            <a:avLst/>
          </a:prstGeom>
          <a:gradFill rotWithShape="1">
            <a:gsLst>
              <a:gs pos="0">
                <a:srgbClr val="0099FF"/>
              </a:gs>
              <a:gs pos="100000">
                <a:schemeClr val="accent1"/>
              </a:gs>
            </a:gsLst>
            <a:lin ang="5400000" scaled="1"/>
          </a:gradFill>
          <a:ln w="0" algn="in">
            <a:noFill/>
            <a:miter lim="800000"/>
            <a:headEnd/>
            <a:tailEnd/>
          </a:ln>
          <a:effectLst/>
        </p:spPr>
        <p:txBody>
          <a:bodyPr lIns="36576" tIns="36576" rIns="36576" bIns="36576"/>
          <a:lstStyle/>
          <a:p>
            <a:endParaRPr lang="it-IT">
              <a:solidFill>
                <a:srgbClr val="0070C0"/>
              </a:solidFill>
            </a:endParaRPr>
          </a:p>
        </p:txBody>
      </p:sp>
      <p:pic>
        <p:nvPicPr>
          <p:cNvPr id="9" name="Picture 3077"/>
          <p:cNvPicPr>
            <a:picLocks noChangeAspect="1" noChangeArrowheads="1"/>
          </p:cNvPicPr>
          <p:nvPr/>
        </p:nvPicPr>
        <p:blipFill>
          <a:blip r:embed="rId2" cstate="print"/>
          <a:srcRect l="57954" t="19884" r="6819" b="16487"/>
          <a:stretch>
            <a:fillRect/>
          </a:stretch>
        </p:blipFill>
        <p:spPr bwMode="auto">
          <a:xfrm>
            <a:off x="0" y="5943600"/>
            <a:ext cx="812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 bwMode="auto">
          <a:solidFill>
            <a:srgbClr val="FFFFFF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it-IT" dirty="0" smtClean="0">
                <a:solidFill>
                  <a:srgbClr val="0070C0"/>
                </a:solidFill>
                <a:latin typeface="Calibri" pitchFamily="34" charset="0"/>
                <a:ea typeface="ＭＳ Ｐゴシック"/>
                <a:cs typeface="ＭＳ Ｐゴシック"/>
              </a:rPr>
              <a:t>Periodo transitorio ASPI</a:t>
            </a:r>
            <a:endParaRPr lang="it-IT" dirty="0" smtClean="0">
              <a:solidFill>
                <a:srgbClr val="0070C0"/>
              </a:solidFill>
              <a:latin typeface="Calibri" pitchFamily="34" charset="0"/>
              <a:ea typeface="ＭＳ Ｐゴシック"/>
              <a:cs typeface="ＭＳ Ｐゴシック"/>
            </a:endParaRPr>
          </a:p>
        </p:txBody>
      </p:sp>
      <p:graphicFrame>
        <p:nvGraphicFramePr>
          <p:cNvPr id="108639" name="Group 95"/>
          <p:cNvGraphicFramePr>
            <a:graphicFrameLocks noGrp="1"/>
          </p:cNvGraphicFramePr>
          <p:nvPr>
            <p:ph sz="quarter" idx="1"/>
          </p:nvPr>
        </p:nvGraphicFramePr>
        <p:xfrm>
          <a:off x="755577" y="2519363"/>
          <a:ext cx="8137598" cy="1846263"/>
        </p:xfrm>
        <a:graphic>
          <a:graphicData uri="http://schemas.openxmlformats.org/drawingml/2006/table">
            <a:tbl>
              <a:tblPr/>
              <a:tblGrid>
                <a:gridCol w="1628146"/>
                <a:gridCol w="1628147"/>
                <a:gridCol w="1625012"/>
                <a:gridCol w="1628147"/>
                <a:gridCol w="1628146"/>
              </a:tblGrid>
              <a:tr h="4746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ea typeface="ＭＳ Ｐゴシック"/>
                        <a:cs typeface="ＭＳ Ｐゴシック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ea typeface="ＭＳ Ｐゴシック"/>
                          <a:cs typeface="ＭＳ Ｐゴシック"/>
                        </a:rPr>
                        <a:t>2013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ea typeface="ＭＳ Ｐゴシック"/>
                          <a:cs typeface="ＭＳ Ｐゴシック"/>
                        </a:rPr>
                        <a:t>2014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ea typeface="ＭＳ Ｐゴシック"/>
                          <a:cs typeface="ＭＳ Ｐゴシック"/>
                        </a:rPr>
                        <a:t>2015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ea typeface="ＭＳ Ｐゴシック"/>
                          <a:cs typeface="ＭＳ Ｐゴシック"/>
                        </a:rPr>
                        <a:t>2016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ea typeface="ＭＳ Ｐゴシック"/>
                          <a:cs typeface="ＭＳ Ｐゴシック"/>
                        </a:rPr>
                        <a:t>&lt; 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ea typeface="ＭＳ Ｐゴシック"/>
                          <a:cs typeface="ＭＳ Ｐゴシック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ea typeface="ＭＳ Ｐゴシック"/>
                          <a:cs typeface="ＭＳ Ｐゴシック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ea typeface="ＭＳ Ｐゴシック"/>
                          <a:cs typeface="ＭＳ Ｐゴシック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ea typeface="ＭＳ Ｐゴシック"/>
                          <a:cs typeface="ＭＳ Ｐゴシック"/>
                        </a:rPr>
                        <a:t>A regime (12)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ea typeface="ＭＳ Ｐゴシック"/>
                          <a:cs typeface="ＭＳ Ｐゴシック"/>
                        </a:rPr>
                        <a:t>50 – 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ea typeface="ＭＳ Ｐゴシック"/>
                          <a:cs typeface="ＭＳ Ｐゴシック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ea typeface="ＭＳ Ｐゴシック"/>
                          <a:cs typeface="ＭＳ Ｐゴシック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ea typeface="ＭＳ Ｐゴシック"/>
                          <a:cs typeface="ＭＳ Ｐゴシック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ea typeface="ＭＳ Ｐゴシック"/>
                          <a:cs typeface="ＭＳ Ｐゴシック"/>
                        </a:rPr>
                        <a:t>A regime (12)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ea typeface="ＭＳ Ｐゴシック"/>
                          <a:cs typeface="ＭＳ Ｐゴシック"/>
                        </a:rPr>
                        <a:t>&gt; 55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ea typeface="ＭＳ Ｐゴシック"/>
                          <a:cs typeface="ＭＳ Ｐゴシック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ea typeface="ＭＳ Ｐゴシック"/>
                          <a:cs typeface="ＭＳ Ｐゴシック"/>
                        </a:rPr>
                        <a:t>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ea typeface="ＭＳ Ｐゴシック"/>
                          <a:cs typeface="ＭＳ Ｐゴシック"/>
                        </a:rPr>
                        <a:t>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ea typeface="ＭＳ Ｐゴシック"/>
                          <a:cs typeface="ＭＳ Ｐゴシック"/>
                        </a:rPr>
                        <a:t>A regime (18)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8548" name="Text Box 4"/>
          <p:cNvSpPr txBox="1">
            <a:spLocks noChangeArrowheads="1"/>
          </p:cNvSpPr>
          <p:nvPr/>
        </p:nvSpPr>
        <p:spPr bwMode="auto">
          <a:xfrm>
            <a:off x="755576" y="1340768"/>
            <a:ext cx="13430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 sz="3200" b="1" dirty="0">
                <a:solidFill>
                  <a:srgbClr val="0070C0"/>
                </a:solidFill>
                <a:latin typeface="Calibri" pitchFamily="34" charset="0"/>
              </a:rPr>
              <a:t>Durata</a:t>
            </a:r>
          </a:p>
        </p:txBody>
      </p:sp>
      <p:sp>
        <p:nvSpPr>
          <p:cNvPr id="108549" name="Text Box 5"/>
          <p:cNvSpPr txBox="1">
            <a:spLocks noChangeArrowheads="1"/>
          </p:cNvSpPr>
          <p:nvPr/>
        </p:nvSpPr>
        <p:spPr bwMode="auto">
          <a:xfrm>
            <a:off x="755576" y="5301208"/>
            <a:ext cx="4692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it-IT" sz="3200" b="1" dirty="0">
                <a:solidFill>
                  <a:srgbClr val="0070C0"/>
                </a:solidFill>
                <a:latin typeface="Calibri" pitchFamily="34" charset="0"/>
              </a:rPr>
              <a:t>Importo: misura  a regime</a:t>
            </a:r>
          </a:p>
        </p:txBody>
      </p:sp>
      <p:sp>
        <p:nvSpPr>
          <p:cNvPr id="12" name="Rectangle 3076"/>
          <p:cNvSpPr>
            <a:spLocks noChangeArrowheads="1" noChangeShapeType="1"/>
          </p:cNvSpPr>
          <p:nvPr/>
        </p:nvSpPr>
        <p:spPr bwMode="auto">
          <a:xfrm>
            <a:off x="0" y="0"/>
            <a:ext cx="685800" cy="5943600"/>
          </a:xfrm>
          <a:prstGeom prst="rect">
            <a:avLst/>
          </a:prstGeom>
          <a:gradFill rotWithShape="1">
            <a:gsLst>
              <a:gs pos="0">
                <a:srgbClr val="0099FF"/>
              </a:gs>
              <a:gs pos="100000">
                <a:schemeClr val="accent1"/>
              </a:gs>
            </a:gsLst>
            <a:lin ang="5400000" scaled="1"/>
          </a:gradFill>
          <a:ln w="0" algn="in">
            <a:noFill/>
            <a:miter lim="800000"/>
            <a:headEnd/>
            <a:tailEnd/>
          </a:ln>
          <a:effectLst/>
        </p:spPr>
        <p:txBody>
          <a:bodyPr lIns="36576" tIns="36576" rIns="36576" bIns="36576"/>
          <a:lstStyle/>
          <a:p>
            <a:endParaRPr lang="it-IT">
              <a:solidFill>
                <a:srgbClr val="0070C0"/>
              </a:solidFill>
            </a:endParaRPr>
          </a:p>
        </p:txBody>
      </p:sp>
      <p:pic>
        <p:nvPicPr>
          <p:cNvPr id="13" name="Picture 3077"/>
          <p:cNvPicPr>
            <a:picLocks noChangeAspect="1" noChangeArrowheads="1"/>
          </p:cNvPicPr>
          <p:nvPr/>
        </p:nvPicPr>
        <p:blipFill>
          <a:blip r:embed="rId2" cstate="print"/>
          <a:srcRect l="57954" t="19884" r="6819" b="16487"/>
          <a:stretch>
            <a:fillRect/>
          </a:stretch>
        </p:blipFill>
        <p:spPr bwMode="auto">
          <a:xfrm>
            <a:off x="0" y="5943600"/>
            <a:ext cx="812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70609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it-IT" sz="3200" dirty="0" smtClean="0">
                <a:solidFill>
                  <a:srgbClr val="0070C0"/>
                </a:solidFill>
                <a:latin typeface="Calibri" pitchFamily="34" charset="0"/>
                <a:ea typeface="ＭＳ Ｐゴシック"/>
                <a:cs typeface="Arial" charset="0"/>
              </a:rPr>
              <a:t>Assicurazione sociale per l’impiego (ASPI)</a:t>
            </a:r>
            <a:endParaRPr lang="it-IT" sz="3200" dirty="0" smtClean="0">
              <a:solidFill>
                <a:srgbClr val="0070C0"/>
              </a:solidFill>
              <a:latin typeface="Calibri" pitchFamily="34" charset="0"/>
              <a:ea typeface="ＭＳ Ｐゴシック"/>
              <a:cs typeface="Arial" charset="0"/>
            </a:endParaRPr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673100" y="1484313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</a:pPr>
            <a:r>
              <a:rPr lang="it-IT" sz="2800" dirty="0" err="1">
                <a:solidFill>
                  <a:srgbClr val="0070C0"/>
                </a:solidFill>
                <a:latin typeface="Calibri" pitchFamily="34" charset="0"/>
                <a:cs typeface="Arial" charset="0"/>
              </a:rPr>
              <a:t>Sostuirà</a:t>
            </a:r>
            <a:r>
              <a:rPr lang="it-IT" sz="2800" dirty="0">
                <a:solidFill>
                  <a:srgbClr val="0070C0"/>
                </a:solidFill>
                <a:latin typeface="Calibri" pitchFamily="34" charset="0"/>
                <a:cs typeface="Arial" charset="0"/>
              </a:rPr>
              <a:t>:</a:t>
            </a:r>
            <a:r>
              <a:rPr lang="it-IT" sz="3200" dirty="0">
                <a:latin typeface="Calibri" pitchFamily="34" charset="0"/>
              </a:rPr>
              <a:t> </a:t>
            </a:r>
          </a:p>
          <a:p>
            <a:pPr marL="742950" lvl="1" indent="-28575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it-IT" sz="2800" dirty="0">
                <a:solidFill>
                  <a:srgbClr val="0070C0"/>
                </a:solidFill>
                <a:latin typeface="Calibri" pitchFamily="34" charset="0"/>
                <a:cs typeface="Arial" charset="0"/>
              </a:rPr>
              <a:t>indennità di </a:t>
            </a:r>
            <a:r>
              <a:rPr lang="it-IT" sz="2800" dirty="0" smtClean="0">
                <a:solidFill>
                  <a:srgbClr val="0070C0"/>
                </a:solidFill>
                <a:latin typeface="Calibri" pitchFamily="34" charset="0"/>
                <a:cs typeface="Arial" charset="0"/>
              </a:rPr>
              <a:t>mobilità </a:t>
            </a:r>
            <a:endParaRPr lang="it-IT" sz="2800" dirty="0">
              <a:solidFill>
                <a:srgbClr val="0070C0"/>
              </a:solidFill>
              <a:latin typeface="Calibri" pitchFamily="34" charset="0"/>
              <a:cs typeface="Arial" charset="0"/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it-IT" sz="2800" dirty="0">
              <a:solidFill>
                <a:srgbClr val="0070C0"/>
              </a:solidFill>
              <a:latin typeface="Calibri" pitchFamily="34" charset="0"/>
              <a:cs typeface="Arial" charset="0"/>
            </a:endParaRPr>
          </a:p>
          <a:p>
            <a:pPr marL="742950" lvl="1" indent="-28575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it-IT" sz="2800" dirty="0">
                <a:solidFill>
                  <a:srgbClr val="0070C0"/>
                </a:solidFill>
                <a:latin typeface="Calibri" pitchFamily="34" charset="0"/>
                <a:cs typeface="Arial" charset="0"/>
              </a:rPr>
              <a:t>indennità di disoccupazione non agricola </a:t>
            </a:r>
            <a:r>
              <a:rPr lang="it-IT" sz="2800" dirty="0" smtClean="0">
                <a:solidFill>
                  <a:srgbClr val="0070C0"/>
                </a:solidFill>
                <a:latin typeface="Calibri" pitchFamily="34" charset="0"/>
                <a:cs typeface="Arial" charset="0"/>
              </a:rPr>
              <a:t>ordinaria </a:t>
            </a:r>
            <a:endParaRPr lang="it-IT" sz="2800" dirty="0">
              <a:solidFill>
                <a:srgbClr val="0070C0"/>
              </a:solidFill>
              <a:latin typeface="Calibri" pitchFamily="34" charset="0"/>
              <a:cs typeface="Arial" charset="0"/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it-IT" sz="2800" dirty="0">
              <a:solidFill>
                <a:srgbClr val="0070C0"/>
              </a:solidFill>
              <a:latin typeface="Calibri" pitchFamily="34" charset="0"/>
              <a:cs typeface="Arial" charset="0"/>
            </a:endParaRPr>
          </a:p>
          <a:p>
            <a:pPr marL="742950" lvl="1" indent="-28575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it-IT" sz="2800" dirty="0">
                <a:solidFill>
                  <a:srgbClr val="0070C0"/>
                </a:solidFill>
                <a:latin typeface="Calibri" pitchFamily="34" charset="0"/>
                <a:cs typeface="Arial" charset="0"/>
              </a:rPr>
              <a:t>indennità di disoccupazione con requisiti </a:t>
            </a:r>
            <a:r>
              <a:rPr lang="it-IT" sz="2800" dirty="0" smtClean="0">
                <a:solidFill>
                  <a:srgbClr val="0070C0"/>
                </a:solidFill>
                <a:latin typeface="Calibri" pitchFamily="34" charset="0"/>
                <a:cs typeface="Arial" charset="0"/>
              </a:rPr>
              <a:t>ridotti </a:t>
            </a:r>
            <a:endParaRPr lang="it-IT" sz="2800" dirty="0">
              <a:solidFill>
                <a:srgbClr val="0070C0"/>
              </a:solidFill>
              <a:latin typeface="Calibri" pitchFamily="34" charset="0"/>
              <a:cs typeface="Arial" charset="0"/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it-IT" sz="2800" dirty="0">
              <a:solidFill>
                <a:srgbClr val="0070C0"/>
              </a:solidFill>
              <a:latin typeface="Calibri" pitchFamily="34" charset="0"/>
              <a:cs typeface="Arial" charset="0"/>
            </a:endParaRPr>
          </a:p>
          <a:p>
            <a:pPr marL="742950" lvl="1" indent="-285750" eaLnBrk="0" hangingPunct="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it-IT" sz="2800" dirty="0">
                <a:solidFill>
                  <a:srgbClr val="0070C0"/>
                </a:solidFill>
                <a:latin typeface="Calibri" pitchFamily="34" charset="0"/>
                <a:cs typeface="Arial" charset="0"/>
              </a:rPr>
              <a:t>indennità di disoccupazione speciale </a:t>
            </a:r>
            <a:r>
              <a:rPr lang="it-IT" sz="2800" dirty="0" smtClean="0">
                <a:solidFill>
                  <a:srgbClr val="0070C0"/>
                </a:solidFill>
                <a:latin typeface="Calibri" pitchFamily="34" charset="0"/>
                <a:cs typeface="Arial" charset="0"/>
              </a:rPr>
              <a:t>edile</a:t>
            </a:r>
            <a:endParaRPr lang="it-IT" sz="2800" dirty="0">
              <a:latin typeface="Calibri" pitchFamily="34" charset="0"/>
            </a:endParaRPr>
          </a:p>
        </p:txBody>
      </p:sp>
      <p:sp>
        <p:nvSpPr>
          <p:cNvPr id="8" name="Rectangle 3076"/>
          <p:cNvSpPr>
            <a:spLocks noChangeArrowheads="1" noChangeShapeType="1"/>
          </p:cNvSpPr>
          <p:nvPr/>
        </p:nvSpPr>
        <p:spPr bwMode="auto">
          <a:xfrm>
            <a:off x="0" y="0"/>
            <a:ext cx="685800" cy="5943600"/>
          </a:xfrm>
          <a:prstGeom prst="rect">
            <a:avLst/>
          </a:prstGeom>
          <a:gradFill rotWithShape="1">
            <a:gsLst>
              <a:gs pos="0">
                <a:srgbClr val="0099FF"/>
              </a:gs>
              <a:gs pos="100000">
                <a:schemeClr val="accent1"/>
              </a:gs>
            </a:gsLst>
            <a:lin ang="5400000" scaled="1"/>
          </a:gradFill>
          <a:ln w="0" algn="in">
            <a:noFill/>
            <a:miter lim="800000"/>
            <a:headEnd/>
            <a:tailEnd/>
          </a:ln>
          <a:effectLst/>
        </p:spPr>
        <p:txBody>
          <a:bodyPr lIns="36576" tIns="36576" rIns="36576" bIns="36576"/>
          <a:lstStyle/>
          <a:p>
            <a:endParaRPr lang="it-IT">
              <a:solidFill>
                <a:srgbClr val="0070C0"/>
              </a:solidFill>
            </a:endParaRPr>
          </a:p>
        </p:txBody>
      </p:sp>
      <p:pic>
        <p:nvPicPr>
          <p:cNvPr id="9" name="Picture 3077"/>
          <p:cNvPicPr>
            <a:picLocks noChangeAspect="1" noChangeArrowheads="1"/>
          </p:cNvPicPr>
          <p:nvPr/>
        </p:nvPicPr>
        <p:blipFill>
          <a:blip r:embed="rId3" cstate="print"/>
          <a:srcRect l="57954" t="19884" r="6819" b="16487"/>
          <a:stretch>
            <a:fillRect/>
          </a:stretch>
        </p:blipFill>
        <p:spPr bwMode="auto">
          <a:xfrm>
            <a:off x="0" y="5943600"/>
            <a:ext cx="812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813" name="Rectangle 77"/>
          <p:cNvSpPr>
            <a:spLocks noGrp="1" noChangeArrowheads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it-IT" dirty="0" smtClean="0">
                <a:solidFill>
                  <a:srgbClr val="0070C0"/>
                </a:solidFill>
                <a:latin typeface="Calibri" pitchFamily="34" charset="0"/>
                <a:ea typeface="ＭＳ Ｐゴシック"/>
                <a:cs typeface="ＭＳ Ｐゴシック"/>
              </a:rPr>
              <a:t>Periodo transitorio mobilità</a:t>
            </a:r>
            <a:endParaRPr lang="it-IT" dirty="0" smtClean="0">
              <a:solidFill>
                <a:srgbClr val="0070C0"/>
              </a:solidFill>
              <a:latin typeface="Calibri" pitchFamily="34" charset="0"/>
              <a:ea typeface="ＭＳ Ｐゴシック"/>
              <a:cs typeface="ＭＳ Ｐゴシック"/>
            </a:endParaRPr>
          </a:p>
        </p:txBody>
      </p:sp>
      <p:graphicFrame>
        <p:nvGraphicFramePr>
          <p:cNvPr id="116956" name="Group 220"/>
          <p:cNvGraphicFramePr>
            <a:graphicFrameLocks noGrp="1"/>
          </p:cNvGraphicFramePr>
          <p:nvPr>
            <p:ph type="tbl" idx="1"/>
          </p:nvPr>
        </p:nvGraphicFramePr>
        <p:xfrm>
          <a:off x="827583" y="1600200"/>
          <a:ext cx="8065590" cy="4064002"/>
        </p:xfrm>
        <a:graphic>
          <a:graphicData uri="http://schemas.openxmlformats.org/drawingml/2006/table">
            <a:tbl>
              <a:tblPr/>
              <a:tblGrid>
                <a:gridCol w="1344265"/>
                <a:gridCol w="1344265"/>
                <a:gridCol w="1344265"/>
                <a:gridCol w="1344265"/>
                <a:gridCol w="1344265"/>
                <a:gridCol w="1344265"/>
              </a:tblGrid>
              <a:tr h="4508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ea typeface="ＭＳ Ｐゴシック"/>
                        <a:cs typeface="ＭＳ Ｐゴシック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ea typeface="ＭＳ Ｐゴシック"/>
                          <a:cs typeface="ＭＳ Ｐゴシック"/>
                        </a:rPr>
                        <a:t>2013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ea typeface="ＭＳ Ｐゴシック"/>
                          <a:cs typeface="ＭＳ Ｐゴシック"/>
                        </a:rPr>
                        <a:t>2014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ea typeface="ＭＳ Ｐゴシック"/>
                          <a:cs typeface="ＭＳ Ｐゴシック"/>
                        </a:rPr>
                        <a:t>2015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ea typeface="ＭＳ Ｐゴシック"/>
                          <a:cs typeface="ＭＳ Ｐゴシック"/>
                        </a:rPr>
                        <a:t>2016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ea typeface="ＭＳ Ｐゴシック"/>
                          <a:cs typeface="ＭＳ Ｐゴシック"/>
                        </a:rPr>
                        <a:t>2017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ea typeface="ＭＳ Ｐゴシック"/>
                          <a:cs typeface="ＭＳ Ｐゴシック"/>
                        </a:rPr>
                        <a:t>Cn &lt; 39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ea typeface="ＭＳ Ｐゴシック"/>
                          <a:cs typeface="ＭＳ Ｐゴシック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ea typeface="ＭＳ Ｐゴシック"/>
                          <a:cs typeface="ＭＳ Ｐゴシック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ea typeface="ＭＳ Ｐゴシック"/>
                          <a:cs typeface="ＭＳ Ｐゴシック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ea typeface="ＭＳ Ｐゴシック"/>
                          <a:cs typeface="ＭＳ Ｐゴシック"/>
                        </a:rPr>
                        <a:t>12 (ASPI)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ea typeface="ＭＳ Ｐゴシック"/>
                          <a:cs typeface="ＭＳ Ｐゴシック"/>
                        </a:rPr>
                        <a:t>ASPI 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ea typeface="ＭＳ Ｐゴシック"/>
                          <a:cs typeface="ＭＳ Ｐゴシック"/>
                        </a:rPr>
                        <a:t>Cn 40 – 49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ea typeface="ＭＳ Ｐゴシック"/>
                          <a:cs typeface="ＭＳ Ｐゴシック"/>
                        </a:rPr>
                        <a:t>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ea typeface="ＭＳ Ｐゴシック"/>
                          <a:cs typeface="ＭＳ Ｐゴシック"/>
                        </a:rPr>
                        <a:t>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ea typeface="ＭＳ Ｐゴシック"/>
                          <a:cs typeface="ＭＳ Ｐゴシック"/>
                        </a:rPr>
                        <a:t>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ea typeface="ＭＳ Ｐゴシック"/>
                          <a:cs typeface="ＭＳ Ｐゴシック"/>
                        </a:rPr>
                        <a:t>12 (ASPI)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ea typeface="ＭＳ Ｐゴシック"/>
                          <a:cs typeface="ＭＳ Ｐゴシック"/>
                        </a:rPr>
                        <a:t>ASPI 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ea typeface="ＭＳ Ｐゴシック"/>
                          <a:cs typeface="ＭＳ Ｐゴシック"/>
                        </a:rPr>
                        <a:t>Cn 50 – 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ea typeface="ＭＳ Ｐゴシック"/>
                          <a:cs typeface="ＭＳ Ｐゴシック"/>
                        </a:rPr>
                        <a:t>36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ea typeface="ＭＳ Ｐゴシック"/>
                          <a:cs typeface="ＭＳ Ｐゴシック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ea typeface="ＭＳ Ｐゴシック"/>
                          <a:cs typeface="ＭＳ Ｐゴシック"/>
                        </a:rPr>
                        <a:t>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ea typeface="ＭＳ Ｐゴシック"/>
                          <a:cs typeface="ＭＳ Ｐゴシック"/>
                        </a:rPr>
                        <a:t>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ea typeface="ＭＳ Ｐゴシック"/>
                          <a:cs typeface="ＭＳ Ｐゴシック"/>
                        </a:rPr>
                        <a:t>ASPI 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ea typeface="ＭＳ Ｐゴシック"/>
                          <a:cs typeface="ＭＳ Ｐゴシック"/>
                        </a:rPr>
                        <a:t>Cn &gt; 55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ea typeface="ＭＳ Ｐゴシック"/>
                          <a:cs typeface="ＭＳ Ｐゴシック"/>
                        </a:rPr>
                        <a:t>36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ea typeface="ＭＳ Ｐゴシック"/>
                          <a:cs typeface="ＭＳ Ｐゴシック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ea typeface="ＭＳ Ｐゴシック"/>
                          <a:cs typeface="ＭＳ Ｐゴシック"/>
                        </a:rPr>
                        <a:t>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ea typeface="ＭＳ Ｐゴシック"/>
                          <a:cs typeface="ＭＳ Ｐゴシック"/>
                        </a:rPr>
                        <a:t>18 (ASPI)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ea typeface="ＭＳ Ｐゴシック"/>
                          <a:cs typeface="ＭＳ Ｐゴシック"/>
                        </a:rPr>
                        <a:t>ASPI 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ea typeface="ＭＳ Ｐゴシック"/>
                          <a:cs typeface="ＭＳ Ｐゴシック"/>
                        </a:rPr>
                        <a:t>S &lt; 39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ea typeface="ＭＳ Ｐゴシック"/>
                          <a:cs typeface="ＭＳ Ｐゴシック"/>
                        </a:rPr>
                        <a:t>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ea typeface="ＭＳ Ｐゴシック"/>
                          <a:cs typeface="ＭＳ Ｐゴシック"/>
                        </a:rPr>
                        <a:t>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ea typeface="ＭＳ Ｐゴシック"/>
                          <a:cs typeface="ＭＳ Ｐゴシック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ea typeface="ＭＳ Ｐゴシック"/>
                          <a:cs typeface="ＭＳ Ｐゴシック"/>
                        </a:rPr>
                        <a:t>12 (ASPI)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ea typeface="ＭＳ Ｐゴシック"/>
                          <a:cs typeface="ＭＳ Ｐゴシック"/>
                        </a:rPr>
                        <a:t>ASPI 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ea typeface="ＭＳ Ｐゴシック"/>
                          <a:cs typeface="ＭＳ Ｐゴシック"/>
                        </a:rPr>
                        <a:t>S 40 - 49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ea typeface="ＭＳ Ｐゴシック"/>
                          <a:cs typeface="ＭＳ Ｐゴシック"/>
                        </a:rPr>
                        <a:t>36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ea typeface="ＭＳ Ｐゴシック"/>
                          <a:cs typeface="ＭＳ Ｐゴシック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ea typeface="ＭＳ Ｐゴシック"/>
                          <a:cs typeface="ＭＳ Ｐゴシック"/>
                        </a:rPr>
                        <a:t>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ea typeface="ＭＳ Ｐゴシック"/>
                          <a:cs typeface="ＭＳ Ｐゴシック"/>
                        </a:rPr>
                        <a:t>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ea typeface="ＭＳ Ｐゴシック"/>
                          <a:cs typeface="ＭＳ Ｐゴシック"/>
                        </a:rPr>
                        <a:t>ASPI 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ea typeface="ＭＳ Ｐゴシック"/>
                          <a:cs typeface="ＭＳ Ｐゴシック"/>
                        </a:rPr>
                        <a:t>S 50 - 54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ea typeface="ＭＳ Ｐゴシック"/>
                          <a:cs typeface="ＭＳ Ｐゴシック"/>
                        </a:rPr>
                        <a:t>48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ea typeface="ＭＳ Ｐゴシック"/>
                          <a:cs typeface="ＭＳ Ｐゴシック"/>
                        </a:rPr>
                        <a:t>42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ea typeface="ＭＳ Ｐゴシック"/>
                          <a:cs typeface="ＭＳ Ｐゴシック"/>
                        </a:rPr>
                        <a:t>36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ea typeface="ＭＳ Ｐゴシック"/>
                          <a:cs typeface="ＭＳ Ｐゴシック"/>
                        </a:rPr>
                        <a:t>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ea typeface="ＭＳ Ｐゴシック"/>
                          <a:cs typeface="ＭＳ Ｐゴシック"/>
                        </a:rPr>
                        <a:t>ASPI 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ea typeface="ＭＳ Ｐゴシック"/>
                          <a:cs typeface="ＭＳ Ｐゴシック"/>
                        </a:rPr>
                        <a:t>S &gt; 55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ea typeface="ＭＳ Ｐゴシック"/>
                          <a:cs typeface="ＭＳ Ｐゴシック"/>
                        </a:rPr>
                        <a:t>48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ea typeface="ＭＳ Ｐゴシック"/>
                          <a:cs typeface="ＭＳ Ｐゴシック"/>
                        </a:rPr>
                        <a:t>42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ea typeface="ＭＳ Ｐゴシック"/>
                          <a:cs typeface="ＭＳ Ｐゴシック"/>
                        </a:rPr>
                        <a:t>36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ea typeface="ＭＳ Ｐゴシック"/>
                          <a:cs typeface="ＭＳ Ｐゴシック"/>
                        </a:rPr>
                        <a:t>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ea typeface="ＭＳ Ｐゴシック"/>
                          <a:cs typeface="ＭＳ Ｐゴシック"/>
                        </a:rPr>
                        <a:t>ASPI 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6848" name="Text Box 112"/>
          <p:cNvSpPr txBox="1">
            <a:spLocks noChangeArrowheads="1"/>
          </p:cNvSpPr>
          <p:nvPr/>
        </p:nvSpPr>
        <p:spPr bwMode="auto">
          <a:xfrm>
            <a:off x="896321" y="1115637"/>
            <a:ext cx="10556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 b="1" dirty="0">
                <a:solidFill>
                  <a:srgbClr val="0070C0"/>
                </a:solidFill>
                <a:latin typeface="Calibri" pitchFamily="34" charset="0"/>
              </a:rPr>
              <a:t>Durata</a:t>
            </a:r>
          </a:p>
        </p:txBody>
      </p:sp>
      <p:sp>
        <p:nvSpPr>
          <p:cNvPr id="116849" name="Text Box 113"/>
          <p:cNvSpPr txBox="1">
            <a:spLocks noChangeArrowheads="1"/>
          </p:cNvSpPr>
          <p:nvPr/>
        </p:nvSpPr>
        <p:spPr bwMode="auto">
          <a:xfrm>
            <a:off x="879475" y="5978525"/>
            <a:ext cx="4486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 b="1" dirty="0">
                <a:solidFill>
                  <a:srgbClr val="0070C0"/>
                </a:solidFill>
                <a:latin typeface="Calibri" pitchFamily="34" charset="0"/>
              </a:rPr>
              <a:t>Importo: secondo le regole attuali</a:t>
            </a:r>
          </a:p>
        </p:txBody>
      </p:sp>
      <p:sp>
        <p:nvSpPr>
          <p:cNvPr id="10" name="Rectangle 3076"/>
          <p:cNvSpPr>
            <a:spLocks noChangeArrowheads="1" noChangeShapeType="1"/>
          </p:cNvSpPr>
          <p:nvPr/>
        </p:nvSpPr>
        <p:spPr bwMode="auto">
          <a:xfrm>
            <a:off x="0" y="0"/>
            <a:ext cx="685800" cy="5943600"/>
          </a:xfrm>
          <a:prstGeom prst="rect">
            <a:avLst/>
          </a:prstGeom>
          <a:gradFill rotWithShape="1">
            <a:gsLst>
              <a:gs pos="0">
                <a:srgbClr val="0099FF"/>
              </a:gs>
              <a:gs pos="100000">
                <a:schemeClr val="accent1"/>
              </a:gs>
            </a:gsLst>
            <a:lin ang="5400000" scaled="1"/>
          </a:gradFill>
          <a:ln w="0" algn="in">
            <a:noFill/>
            <a:miter lim="800000"/>
            <a:headEnd/>
            <a:tailEnd/>
          </a:ln>
          <a:effectLst/>
        </p:spPr>
        <p:txBody>
          <a:bodyPr lIns="36576" tIns="36576" rIns="36576" bIns="36576"/>
          <a:lstStyle/>
          <a:p>
            <a:endParaRPr lang="it-IT">
              <a:solidFill>
                <a:srgbClr val="0070C0"/>
              </a:solidFill>
            </a:endParaRPr>
          </a:p>
        </p:txBody>
      </p:sp>
      <p:pic>
        <p:nvPicPr>
          <p:cNvPr id="11" name="Picture 3077"/>
          <p:cNvPicPr>
            <a:picLocks noChangeAspect="1" noChangeArrowheads="1"/>
          </p:cNvPicPr>
          <p:nvPr/>
        </p:nvPicPr>
        <p:blipFill>
          <a:blip r:embed="rId2" cstate="print"/>
          <a:srcRect l="57954" t="19884" r="6819" b="16487"/>
          <a:stretch>
            <a:fillRect/>
          </a:stretch>
        </p:blipFill>
        <p:spPr bwMode="auto">
          <a:xfrm>
            <a:off x="0" y="5943600"/>
            <a:ext cx="812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 bwMode="auto">
          <a:solidFill>
            <a:srgbClr val="FFFFFF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it-IT" sz="4000" dirty="0" smtClean="0">
                <a:solidFill>
                  <a:srgbClr val="0070C0"/>
                </a:solidFill>
                <a:latin typeface="Calibri" pitchFamily="34" charset="0"/>
                <a:ea typeface="ＭＳ Ｐゴシック"/>
                <a:cs typeface="ＭＳ Ｐゴシック"/>
              </a:rPr>
              <a:t>Periodo transitorio - finanziamento</a:t>
            </a:r>
            <a:endParaRPr lang="it-IT" sz="4000" dirty="0" smtClean="0">
              <a:solidFill>
                <a:srgbClr val="0070C0"/>
              </a:solidFill>
              <a:latin typeface="Calibri" pitchFamily="34" charset="0"/>
              <a:ea typeface="ＭＳ Ｐゴシック"/>
              <a:cs typeface="ＭＳ Ｐゴシック"/>
            </a:endParaRPr>
          </a:p>
        </p:txBody>
      </p:sp>
      <p:sp>
        <p:nvSpPr>
          <p:cNvPr id="110595" name="Rectangle 3"/>
          <p:cNvSpPr>
            <a:spLocks noGrp="1" noChangeArrowheads="1"/>
          </p:cNvSpPr>
          <p:nvPr>
            <p:ph sz="quarter" idx="1"/>
          </p:nvPr>
        </p:nvSpPr>
        <p:spPr bwMode="auto">
          <a:xfrm>
            <a:off x="755576" y="1600200"/>
            <a:ext cx="7931224" cy="4525963"/>
          </a:xfrm>
          <a:solidFill>
            <a:srgbClr val="FFFFFF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it-IT" dirty="0" smtClean="0">
                <a:solidFill>
                  <a:srgbClr val="0070C0"/>
                </a:solidFill>
                <a:latin typeface="Calibri" pitchFamily="34" charset="0"/>
                <a:ea typeface="ＭＳ Ｐゴシック"/>
                <a:cs typeface="ＭＳ Ｐゴシック"/>
              </a:rPr>
              <a:t>Le nuove regole si applicano a decorrere dal 2013</a:t>
            </a:r>
          </a:p>
          <a:p>
            <a:pPr algn="just">
              <a:buFontTx/>
              <a:buNone/>
            </a:pPr>
            <a:endParaRPr lang="it-IT" dirty="0" smtClean="0">
              <a:solidFill>
                <a:srgbClr val="0070C0"/>
              </a:solidFill>
              <a:latin typeface="Calibri" pitchFamily="34" charset="0"/>
              <a:ea typeface="ＭＳ Ｐゴシック"/>
              <a:cs typeface="ＭＳ Ｐゴシック"/>
            </a:endParaRPr>
          </a:p>
          <a:p>
            <a:pPr algn="just"/>
            <a:r>
              <a:rPr lang="it-IT" dirty="0" smtClean="0">
                <a:solidFill>
                  <a:srgbClr val="0070C0"/>
                </a:solidFill>
                <a:latin typeface="Calibri" pitchFamily="34" charset="0"/>
                <a:ea typeface="ＭＳ Ｐゴシック"/>
                <a:cs typeface="ＭＳ Ｐゴシック"/>
              </a:rPr>
              <a:t>Esse comprendono la maggiorazione per il lavoro a tempo determinato e il contributo di licenziamento</a:t>
            </a:r>
            <a:endParaRPr lang="it-IT" dirty="0" smtClean="0">
              <a:solidFill>
                <a:srgbClr val="0070C0"/>
              </a:solidFill>
              <a:latin typeface="Calibri" pitchFamily="34" charset="0"/>
              <a:ea typeface="ＭＳ Ｐゴシック"/>
              <a:cs typeface="ＭＳ Ｐゴシック"/>
            </a:endParaRPr>
          </a:p>
        </p:txBody>
      </p:sp>
      <p:sp>
        <p:nvSpPr>
          <p:cNvPr id="8" name="Rectangle 3076"/>
          <p:cNvSpPr>
            <a:spLocks noChangeArrowheads="1" noChangeShapeType="1"/>
          </p:cNvSpPr>
          <p:nvPr/>
        </p:nvSpPr>
        <p:spPr bwMode="auto">
          <a:xfrm>
            <a:off x="0" y="0"/>
            <a:ext cx="685800" cy="5943600"/>
          </a:xfrm>
          <a:prstGeom prst="rect">
            <a:avLst/>
          </a:prstGeom>
          <a:gradFill rotWithShape="1">
            <a:gsLst>
              <a:gs pos="0">
                <a:srgbClr val="0099FF"/>
              </a:gs>
              <a:gs pos="100000">
                <a:schemeClr val="accent1"/>
              </a:gs>
            </a:gsLst>
            <a:lin ang="5400000" scaled="1"/>
          </a:gradFill>
          <a:ln w="0" algn="in">
            <a:noFill/>
            <a:miter lim="800000"/>
            <a:headEnd/>
            <a:tailEnd/>
          </a:ln>
          <a:effectLst/>
        </p:spPr>
        <p:txBody>
          <a:bodyPr lIns="36576" tIns="36576" rIns="36576" bIns="36576"/>
          <a:lstStyle/>
          <a:p>
            <a:endParaRPr lang="it-IT">
              <a:solidFill>
                <a:srgbClr val="0070C0"/>
              </a:solidFill>
            </a:endParaRPr>
          </a:p>
        </p:txBody>
      </p:sp>
      <p:pic>
        <p:nvPicPr>
          <p:cNvPr id="9" name="Picture 3077"/>
          <p:cNvPicPr>
            <a:picLocks noChangeAspect="1" noChangeArrowheads="1"/>
          </p:cNvPicPr>
          <p:nvPr/>
        </p:nvPicPr>
        <p:blipFill>
          <a:blip r:embed="rId2" cstate="print"/>
          <a:srcRect l="57954" t="19884" r="6819" b="16487"/>
          <a:stretch>
            <a:fillRect/>
          </a:stretch>
        </p:blipFill>
        <p:spPr bwMode="auto">
          <a:xfrm>
            <a:off x="0" y="5943600"/>
            <a:ext cx="812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1219200" y="3817960"/>
            <a:ext cx="6858000" cy="990600"/>
          </a:xfrm>
          <a:solidFill>
            <a:srgbClr val="FFFFFF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it-IT" sz="4000" dirty="0" smtClean="0">
                <a:solidFill>
                  <a:srgbClr val="0070C0"/>
                </a:solidFill>
                <a:latin typeface="Calibri" pitchFamily="34" charset="0"/>
                <a:ea typeface="ＭＳ Ｐゴシック"/>
                <a:cs typeface="ＭＳ Ｐゴシック"/>
              </a:rPr>
              <a:t>Estensione delle tutele in costanza di rapporto di lavoro</a:t>
            </a:r>
            <a:endParaRPr lang="it-IT" sz="4000" dirty="0" smtClean="0">
              <a:solidFill>
                <a:srgbClr val="0070C0"/>
              </a:solidFill>
              <a:latin typeface="Calibri" pitchFamily="34" charset="0"/>
              <a:ea typeface="ＭＳ Ｐゴシック"/>
              <a:cs typeface="ＭＳ Ｐゴシック"/>
            </a:endParaRP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subTitle" idx="1"/>
          </p:nvPr>
        </p:nvSpPr>
        <p:spPr bwMode="auto">
          <a:solidFill>
            <a:srgbClr val="FFFFFF"/>
          </a:solidFill>
          <a:ln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85000" lnSpcReduction="20000"/>
          </a:bodyPr>
          <a:lstStyle/>
          <a:p>
            <a:r>
              <a:rPr lang="it-IT" dirty="0" smtClean="0">
                <a:solidFill>
                  <a:srgbClr val="0070C0"/>
                </a:solidFill>
                <a:latin typeface="Calibri" pitchFamily="34" charset="0"/>
                <a:ea typeface="ＭＳ Ｐゴシック"/>
                <a:cs typeface="ＭＳ Ｐゴシック"/>
              </a:rPr>
              <a:t>Fondi di solidarietà bilaterale per i settori non coperti da interventi di integrazione salariale</a:t>
            </a:r>
            <a:endParaRPr lang="it-IT" dirty="0" smtClean="0">
              <a:solidFill>
                <a:srgbClr val="0070C0"/>
              </a:solidFill>
              <a:latin typeface="Calibri" pitchFamily="34" charset="0"/>
              <a:ea typeface="ＭＳ Ｐゴシック"/>
              <a:cs typeface="ＭＳ Ｐゴシック"/>
            </a:endParaRPr>
          </a:p>
        </p:txBody>
      </p:sp>
      <p:sp>
        <p:nvSpPr>
          <p:cNvPr id="8" name="Rectangle 3076"/>
          <p:cNvSpPr>
            <a:spLocks noChangeArrowheads="1" noChangeShapeType="1"/>
          </p:cNvSpPr>
          <p:nvPr/>
        </p:nvSpPr>
        <p:spPr bwMode="auto">
          <a:xfrm>
            <a:off x="0" y="0"/>
            <a:ext cx="685800" cy="5943600"/>
          </a:xfrm>
          <a:prstGeom prst="rect">
            <a:avLst/>
          </a:prstGeom>
          <a:gradFill rotWithShape="1">
            <a:gsLst>
              <a:gs pos="0">
                <a:srgbClr val="0099FF"/>
              </a:gs>
              <a:gs pos="100000">
                <a:schemeClr val="accent1"/>
              </a:gs>
            </a:gsLst>
            <a:lin ang="5400000" scaled="1"/>
          </a:gradFill>
          <a:ln w="0" algn="in">
            <a:noFill/>
            <a:miter lim="800000"/>
            <a:headEnd/>
            <a:tailEnd/>
          </a:ln>
          <a:effectLst/>
        </p:spPr>
        <p:txBody>
          <a:bodyPr lIns="36576" tIns="36576" rIns="36576" bIns="36576"/>
          <a:lstStyle/>
          <a:p>
            <a:endParaRPr lang="it-IT">
              <a:solidFill>
                <a:srgbClr val="0070C0"/>
              </a:solidFill>
            </a:endParaRPr>
          </a:p>
        </p:txBody>
      </p:sp>
      <p:pic>
        <p:nvPicPr>
          <p:cNvPr id="9" name="Picture 3077"/>
          <p:cNvPicPr>
            <a:picLocks noChangeAspect="1" noChangeArrowheads="1"/>
          </p:cNvPicPr>
          <p:nvPr/>
        </p:nvPicPr>
        <p:blipFill>
          <a:blip r:embed="rId2" cstate="print"/>
          <a:srcRect l="57954" t="19884" r="6819" b="16487"/>
          <a:stretch>
            <a:fillRect/>
          </a:stretch>
        </p:blipFill>
        <p:spPr bwMode="auto">
          <a:xfrm>
            <a:off x="0" y="5943600"/>
            <a:ext cx="812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333375"/>
            <a:ext cx="8229600" cy="1143000"/>
          </a:xfrm>
          <a:solidFill>
            <a:srgbClr val="FFFFFF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it-IT" dirty="0" smtClean="0">
                <a:solidFill>
                  <a:srgbClr val="0070C0"/>
                </a:solidFill>
                <a:latin typeface="Calibri" pitchFamily="34" charset="0"/>
                <a:ea typeface="ＭＳ Ｐゴシック"/>
                <a:cs typeface="ＭＳ Ｐゴシック"/>
              </a:rPr>
              <a:t>I fondi</a:t>
            </a:r>
            <a:endParaRPr lang="it-IT" dirty="0" smtClean="0">
              <a:solidFill>
                <a:srgbClr val="0070C0"/>
              </a:solidFill>
              <a:latin typeface="Calibri" pitchFamily="34" charset="0"/>
              <a:ea typeface="ＭＳ Ｐゴシック"/>
              <a:cs typeface="ＭＳ Ｐゴシック"/>
            </a:endParaRPr>
          </a:p>
        </p:txBody>
      </p:sp>
      <p:sp>
        <p:nvSpPr>
          <p:cNvPr id="112643" name="Rectangle 3"/>
          <p:cNvSpPr>
            <a:spLocks noGrp="1" noChangeArrowheads="1"/>
          </p:cNvSpPr>
          <p:nvPr>
            <p:ph sz="quarter" idx="1"/>
          </p:nvPr>
        </p:nvSpPr>
        <p:spPr bwMode="auto">
          <a:xfrm>
            <a:off x="683568" y="1600200"/>
            <a:ext cx="8003232" cy="4525963"/>
          </a:xfrm>
          <a:solidFill>
            <a:srgbClr val="FFFFFF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90000"/>
              </a:lnSpc>
            </a:pPr>
            <a:r>
              <a:rPr lang="it-IT" sz="2400" dirty="0" smtClean="0">
                <a:solidFill>
                  <a:srgbClr val="0070C0"/>
                </a:solidFill>
                <a:latin typeface="Calibri" pitchFamily="34" charset="0"/>
                <a:ea typeface="ＭＳ Ｐゴシック"/>
                <a:cs typeface="ＭＳ Ｐゴシック"/>
              </a:rPr>
              <a:t>Settori oggi non coperti da CIGS</a:t>
            </a:r>
          </a:p>
          <a:p>
            <a:pPr algn="just">
              <a:lnSpc>
                <a:spcPct val="90000"/>
              </a:lnSpc>
            </a:pPr>
            <a:r>
              <a:rPr lang="it-IT" sz="2400" dirty="0" smtClean="0">
                <a:solidFill>
                  <a:srgbClr val="0070C0"/>
                </a:solidFill>
                <a:latin typeface="Calibri" pitchFamily="34" charset="0"/>
                <a:ea typeface="ＭＳ Ｐゴシック"/>
                <a:cs typeface="ＭＳ Ｐゴシック"/>
              </a:rPr>
              <a:t>Ipotesi: riduzione e sospensione attività (CIGO e CIGS)</a:t>
            </a:r>
          </a:p>
          <a:p>
            <a:pPr algn="just">
              <a:lnSpc>
                <a:spcPct val="90000"/>
              </a:lnSpc>
            </a:pPr>
            <a:r>
              <a:rPr lang="it-IT" sz="2400" dirty="0" smtClean="0">
                <a:solidFill>
                  <a:srgbClr val="FF0000"/>
                </a:solidFill>
                <a:latin typeface="Calibri" pitchFamily="34" charset="0"/>
                <a:ea typeface="ＭＳ Ｐゴシック"/>
                <a:cs typeface="ＭＳ Ｐゴシック"/>
              </a:rPr>
              <a:t>Istituiti con accordi e contratti collettivi  anche intersettoriali con validità erga </a:t>
            </a:r>
            <a:r>
              <a:rPr lang="it-IT" sz="2400" dirty="0" err="1" smtClean="0">
                <a:solidFill>
                  <a:srgbClr val="FF0000"/>
                </a:solidFill>
                <a:latin typeface="Calibri" pitchFamily="34" charset="0"/>
                <a:ea typeface="ＭＳ Ｐゴシック"/>
                <a:cs typeface="ＭＳ Ｐゴシック"/>
              </a:rPr>
              <a:t>omnes</a:t>
            </a:r>
            <a:endParaRPr lang="it-IT" sz="2400" dirty="0" smtClean="0">
              <a:solidFill>
                <a:srgbClr val="FF0000"/>
              </a:solidFill>
              <a:latin typeface="Calibri" pitchFamily="34" charset="0"/>
              <a:ea typeface="ＭＳ Ｐゴシック"/>
              <a:cs typeface="ＭＳ Ｐゴシック"/>
            </a:endParaRPr>
          </a:p>
          <a:p>
            <a:pPr algn="just">
              <a:lnSpc>
                <a:spcPct val="90000"/>
              </a:lnSpc>
            </a:pPr>
            <a:r>
              <a:rPr lang="it-IT" sz="2400" dirty="0" smtClean="0">
                <a:solidFill>
                  <a:srgbClr val="0070C0"/>
                </a:solidFill>
                <a:latin typeface="Calibri" pitchFamily="34" charset="0"/>
                <a:ea typeface="ＭＳ Ｐゴシック"/>
                <a:cs typeface="ＭＳ Ｐゴシック"/>
              </a:rPr>
              <a:t>Funzionamento</a:t>
            </a:r>
          </a:p>
          <a:p>
            <a:pPr algn="just">
              <a:lnSpc>
                <a:spcPct val="90000"/>
              </a:lnSpc>
            </a:pPr>
            <a:r>
              <a:rPr lang="it-IT" sz="2400" dirty="0" smtClean="0">
                <a:solidFill>
                  <a:srgbClr val="0070C0"/>
                </a:solidFill>
                <a:latin typeface="Calibri" pitchFamily="34" charset="0"/>
                <a:ea typeface="ＭＳ Ｐゴシック"/>
                <a:cs typeface="ＭＳ Ｐゴシック"/>
              </a:rPr>
              <a:t>Natura obbligatoria per le imprese che occupano oltre 15 lavoratori (astratta estensione alle imprese minori)</a:t>
            </a:r>
          </a:p>
          <a:p>
            <a:pPr algn="just">
              <a:lnSpc>
                <a:spcPct val="90000"/>
              </a:lnSpc>
            </a:pPr>
            <a:r>
              <a:rPr lang="it-IT" sz="2400" dirty="0" smtClean="0">
                <a:solidFill>
                  <a:srgbClr val="0070C0"/>
                </a:solidFill>
                <a:latin typeface="Calibri" pitchFamily="34" charset="0"/>
                <a:ea typeface="ＭＳ Ｐゴシック"/>
                <a:cs typeface="ＭＳ Ｐゴシック"/>
              </a:rPr>
              <a:t>Fondo di solidarietà residuale per i settori non coperti</a:t>
            </a:r>
          </a:p>
          <a:p>
            <a:pPr algn="just">
              <a:lnSpc>
                <a:spcPct val="90000"/>
              </a:lnSpc>
            </a:pPr>
            <a:r>
              <a:rPr lang="it-IT" sz="2400" dirty="0" smtClean="0">
                <a:solidFill>
                  <a:srgbClr val="0070C0"/>
                </a:solidFill>
                <a:latin typeface="Calibri" pitchFamily="34" charset="0"/>
                <a:ea typeface="ＭＳ Ｐゴシック"/>
                <a:cs typeface="ＭＳ Ｐゴシック"/>
              </a:rPr>
              <a:t>Possibile riconversione dei fondi interprofessionali per la formazione continua: 0,30% devoluto a finalità di sostegno al reddito</a:t>
            </a:r>
            <a:endParaRPr lang="it-IT" sz="2400" dirty="0" smtClean="0">
              <a:solidFill>
                <a:srgbClr val="0070C0"/>
              </a:solidFill>
              <a:latin typeface="Calibri" pitchFamily="34" charset="0"/>
              <a:ea typeface="ＭＳ Ｐゴシック"/>
              <a:cs typeface="ＭＳ Ｐゴシック"/>
            </a:endParaRPr>
          </a:p>
        </p:txBody>
      </p:sp>
      <p:sp>
        <p:nvSpPr>
          <p:cNvPr id="8" name="Rectangle 3076"/>
          <p:cNvSpPr>
            <a:spLocks noChangeArrowheads="1" noChangeShapeType="1"/>
          </p:cNvSpPr>
          <p:nvPr/>
        </p:nvSpPr>
        <p:spPr bwMode="auto">
          <a:xfrm>
            <a:off x="0" y="0"/>
            <a:ext cx="685800" cy="5943600"/>
          </a:xfrm>
          <a:prstGeom prst="rect">
            <a:avLst/>
          </a:prstGeom>
          <a:gradFill rotWithShape="1">
            <a:gsLst>
              <a:gs pos="0">
                <a:srgbClr val="0099FF"/>
              </a:gs>
              <a:gs pos="100000">
                <a:schemeClr val="accent1"/>
              </a:gs>
            </a:gsLst>
            <a:lin ang="5400000" scaled="1"/>
          </a:gradFill>
          <a:ln w="0" algn="in">
            <a:noFill/>
            <a:miter lim="800000"/>
            <a:headEnd/>
            <a:tailEnd/>
          </a:ln>
          <a:effectLst/>
        </p:spPr>
        <p:txBody>
          <a:bodyPr lIns="36576" tIns="36576" rIns="36576" bIns="36576"/>
          <a:lstStyle/>
          <a:p>
            <a:endParaRPr lang="it-IT">
              <a:solidFill>
                <a:srgbClr val="0070C0"/>
              </a:solidFill>
            </a:endParaRPr>
          </a:p>
        </p:txBody>
      </p:sp>
      <p:pic>
        <p:nvPicPr>
          <p:cNvPr id="9" name="Picture 3077"/>
          <p:cNvPicPr>
            <a:picLocks noChangeAspect="1" noChangeArrowheads="1"/>
          </p:cNvPicPr>
          <p:nvPr/>
        </p:nvPicPr>
        <p:blipFill>
          <a:blip r:embed="rId2" cstate="print"/>
          <a:srcRect l="57954" t="19884" r="6819" b="16487"/>
          <a:stretch>
            <a:fillRect/>
          </a:stretch>
        </p:blipFill>
        <p:spPr bwMode="auto">
          <a:xfrm>
            <a:off x="0" y="5943600"/>
            <a:ext cx="812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 bwMode="auto">
          <a:solidFill>
            <a:srgbClr val="FFFFFF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it-IT" dirty="0" smtClean="0">
                <a:solidFill>
                  <a:srgbClr val="0070C0"/>
                </a:solidFill>
                <a:latin typeface="Calibri" pitchFamily="34" charset="0"/>
                <a:ea typeface="ＭＳ Ｐゴシック"/>
                <a:cs typeface="ＭＳ Ｐゴシック"/>
              </a:rPr>
              <a:t>Protezione dei lavoratori anziani</a:t>
            </a:r>
            <a:endParaRPr lang="it-IT" dirty="0" smtClean="0">
              <a:solidFill>
                <a:srgbClr val="0070C0"/>
              </a:solidFill>
              <a:latin typeface="Calibri" pitchFamily="34" charset="0"/>
              <a:ea typeface="ＭＳ Ｐゴシック"/>
              <a:cs typeface="ＭＳ Ｐゴシック"/>
            </a:endParaRPr>
          </a:p>
        </p:txBody>
      </p:sp>
      <p:sp>
        <p:nvSpPr>
          <p:cNvPr id="113667" name="Rectangle 3"/>
          <p:cNvSpPr>
            <a:spLocks noGrp="1" noChangeArrowheads="1"/>
          </p:cNvSpPr>
          <p:nvPr>
            <p:ph sz="quarter" idx="1"/>
          </p:nvPr>
        </p:nvSpPr>
        <p:spPr bwMode="auto">
          <a:xfrm>
            <a:off x="899592" y="1600200"/>
            <a:ext cx="7787208" cy="4525963"/>
          </a:xfrm>
          <a:solidFill>
            <a:srgbClr val="FFFFFF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90000"/>
              </a:lnSpc>
            </a:pPr>
            <a:r>
              <a:rPr lang="it-IT" dirty="0" smtClean="0">
                <a:solidFill>
                  <a:srgbClr val="0070C0"/>
                </a:solidFill>
                <a:latin typeface="Calibri" pitchFamily="34" charset="0"/>
                <a:ea typeface="ＭＳ Ｐゴシック"/>
                <a:cs typeface="ＭＳ Ｐゴシック"/>
              </a:rPr>
              <a:t>Destinatari: lavoratori che raggiungono i requisiti per pensionamento nei successivi 4 anni (secondo norme vigenti)</a:t>
            </a:r>
          </a:p>
          <a:p>
            <a:pPr algn="just">
              <a:lnSpc>
                <a:spcPct val="90000"/>
              </a:lnSpc>
            </a:pPr>
            <a:r>
              <a:rPr lang="it-IT" dirty="0" smtClean="0">
                <a:solidFill>
                  <a:srgbClr val="0070C0"/>
                </a:solidFill>
                <a:latin typeface="Calibri" pitchFamily="34" charset="0"/>
                <a:ea typeface="ＭＳ Ｐゴシック"/>
                <a:cs typeface="ＭＳ Ｐゴシック"/>
              </a:rPr>
              <a:t>Garanzie dell’azienda (fidejussione)</a:t>
            </a:r>
          </a:p>
          <a:p>
            <a:pPr algn="just">
              <a:lnSpc>
                <a:spcPct val="90000"/>
              </a:lnSpc>
            </a:pPr>
            <a:r>
              <a:rPr lang="it-IT" dirty="0" smtClean="0">
                <a:solidFill>
                  <a:srgbClr val="0070C0"/>
                </a:solidFill>
                <a:latin typeface="Calibri" pitchFamily="34" charset="0"/>
                <a:ea typeface="ＭＳ Ｐゴシック"/>
                <a:cs typeface="ＭＳ Ｐゴシック"/>
              </a:rPr>
              <a:t>Versamento mensile all’Inps della provvista per la prestazione e contribuzione figurativa</a:t>
            </a:r>
          </a:p>
          <a:p>
            <a:pPr algn="just">
              <a:lnSpc>
                <a:spcPct val="90000"/>
              </a:lnSpc>
            </a:pPr>
            <a:r>
              <a:rPr lang="it-IT" dirty="0" smtClean="0">
                <a:solidFill>
                  <a:srgbClr val="0070C0"/>
                </a:solidFill>
                <a:latin typeface="Calibri" pitchFamily="34" charset="0"/>
                <a:ea typeface="ＭＳ Ｐゴシック"/>
                <a:cs typeface="ＭＳ Ｐゴシック"/>
              </a:rPr>
              <a:t>Prestazione: equivalente a pensione in base a regime attuale</a:t>
            </a:r>
          </a:p>
          <a:p>
            <a:pPr algn="just">
              <a:lnSpc>
                <a:spcPct val="90000"/>
              </a:lnSpc>
            </a:pPr>
            <a:r>
              <a:rPr lang="it-IT" dirty="0" smtClean="0">
                <a:solidFill>
                  <a:srgbClr val="0070C0"/>
                </a:solidFill>
                <a:latin typeface="Calibri" pitchFamily="34" charset="0"/>
                <a:ea typeface="ＭＳ Ｐゴシック"/>
                <a:cs typeface="ＭＳ Ｐゴシック"/>
              </a:rPr>
              <a:t>Regime transitorio e fondi complementari</a:t>
            </a:r>
            <a:endParaRPr lang="it-IT" dirty="0" smtClean="0">
              <a:solidFill>
                <a:srgbClr val="0070C0"/>
              </a:solidFill>
              <a:latin typeface="Calibri" pitchFamily="34" charset="0"/>
              <a:ea typeface="ＭＳ Ｐゴシック"/>
              <a:cs typeface="ＭＳ Ｐゴシック"/>
            </a:endParaRPr>
          </a:p>
        </p:txBody>
      </p:sp>
      <p:sp>
        <p:nvSpPr>
          <p:cNvPr id="9" name="Rectangle 3076"/>
          <p:cNvSpPr>
            <a:spLocks noChangeArrowheads="1" noChangeShapeType="1"/>
          </p:cNvSpPr>
          <p:nvPr/>
        </p:nvSpPr>
        <p:spPr bwMode="auto">
          <a:xfrm>
            <a:off x="0" y="0"/>
            <a:ext cx="685800" cy="5943600"/>
          </a:xfrm>
          <a:prstGeom prst="rect">
            <a:avLst/>
          </a:prstGeom>
          <a:gradFill rotWithShape="1">
            <a:gsLst>
              <a:gs pos="0">
                <a:srgbClr val="0099FF"/>
              </a:gs>
              <a:gs pos="100000">
                <a:schemeClr val="accent1"/>
              </a:gs>
            </a:gsLst>
            <a:lin ang="5400000" scaled="1"/>
          </a:gradFill>
          <a:ln w="0" algn="in">
            <a:noFill/>
            <a:miter lim="800000"/>
            <a:headEnd/>
            <a:tailEnd/>
          </a:ln>
          <a:effectLst/>
        </p:spPr>
        <p:txBody>
          <a:bodyPr lIns="36576" tIns="36576" rIns="36576" bIns="36576"/>
          <a:lstStyle/>
          <a:p>
            <a:endParaRPr lang="it-IT">
              <a:solidFill>
                <a:srgbClr val="0070C0"/>
              </a:solidFill>
            </a:endParaRPr>
          </a:p>
        </p:txBody>
      </p:sp>
      <p:pic>
        <p:nvPicPr>
          <p:cNvPr id="10" name="Picture 3077"/>
          <p:cNvPicPr>
            <a:picLocks noChangeAspect="1" noChangeArrowheads="1"/>
          </p:cNvPicPr>
          <p:nvPr/>
        </p:nvPicPr>
        <p:blipFill>
          <a:blip r:embed="rId2" cstate="print"/>
          <a:srcRect l="57954" t="19884" r="6819" b="16487"/>
          <a:stretch>
            <a:fillRect/>
          </a:stretch>
        </p:blipFill>
        <p:spPr bwMode="auto">
          <a:xfrm>
            <a:off x="0" y="5943600"/>
            <a:ext cx="812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 bwMode="auto">
          <a:solidFill>
            <a:srgbClr val="FFFFFF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it-IT" dirty="0" smtClean="0">
                <a:solidFill>
                  <a:srgbClr val="0070C0"/>
                </a:solidFill>
                <a:latin typeface="Calibri" pitchFamily="34" charset="0"/>
                <a:ea typeface="ＭＳ Ｐゴシック"/>
                <a:cs typeface="ＭＳ Ｐゴシック"/>
              </a:rPr>
              <a:t>Collocamento obbligatorio</a:t>
            </a:r>
            <a:endParaRPr lang="it-IT" dirty="0" smtClean="0">
              <a:solidFill>
                <a:srgbClr val="0070C0"/>
              </a:solidFill>
              <a:latin typeface="Calibri" pitchFamily="34" charset="0"/>
              <a:ea typeface="ＭＳ Ｐゴシック"/>
              <a:cs typeface="ＭＳ Ｐゴシック"/>
            </a:endParaRPr>
          </a:p>
        </p:txBody>
      </p:sp>
      <p:sp>
        <p:nvSpPr>
          <p:cNvPr id="114691" name="Rectangle 3"/>
          <p:cNvSpPr>
            <a:spLocks noGrp="1" noChangeArrowheads="1"/>
          </p:cNvSpPr>
          <p:nvPr>
            <p:ph sz="quarter" idx="1"/>
          </p:nvPr>
        </p:nvSpPr>
        <p:spPr bwMode="auto">
          <a:xfrm>
            <a:off x="1115615" y="1700213"/>
            <a:ext cx="7798197" cy="4525962"/>
          </a:xfrm>
          <a:solidFill>
            <a:srgbClr val="FFFFFF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it-IT" dirty="0" smtClean="0">
                <a:solidFill>
                  <a:srgbClr val="0070C0"/>
                </a:solidFill>
                <a:latin typeface="Calibri" pitchFamily="34" charset="0"/>
                <a:ea typeface="ＭＳ Ｐゴシック"/>
                <a:cs typeface="ＭＳ Ｐゴシック"/>
              </a:rPr>
              <a:t>Estensione campo applicazione normativa attuale</a:t>
            </a:r>
          </a:p>
          <a:p>
            <a:pPr algn="just"/>
            <a:r>
              <a:rPr lang="it-IT" dirty="0" smtClean="0">
                <a:solidFill>
                  <a:srgbClr val="0070C0"/>
                </a:solidFill>
                <a:latin typeface="Calibri" pitchFamily="34" charset="0"/>
                <a:ea typeface="ＭＳ Ｐゴシック"/>
                <a:cs typeface="ＭＳ Ｐゴシック"/>
              </a:rPr>
              <a:t>Ampliamento quota di riserva</a:t>
            </a:r>
          </a:p>
          <a:p>
            <a:pPr algn="just"/>
            <a:r>
              <a:rPr lang="it-IT" dirty="0" smtClean="0">
                <a:solidFill>
                  <a:srgbClr val="0070C0"/>
                </a:solidFill>
                <a:latin typeface="Calibri" pitchFamily="34" charset="0"/>
                <a:ea typeface="ＭＳ Ｐゴシック"/>
                <a:cs typeface="ＭＳ Ｐゴシック"/>
              </a:rPr>
              <a:t>Contrasto abuso esoneri</a:t>
            </a:r>
          </a:p>
          <a:p>
            <a:pPr algn="just"/>
            <a:r>
              <a:rPr lang="it-IT" dirty="0" smtClean="0">
                <a:solidFill>
                  <a:srgbClr val="0070C0"/>
                </a:solidFill>
                <a:latin typeface="Calibri" pitchFamily="34" charset="0"/>
                <a:ea typeface="ＭＳ Ｐゴシック"/>
                <a:cs typeface="ＭＳ Ｐゴシック"/>
              </a:rPr>
              <a:t>Vigilanza su prospetti informativi</a:t>
            </a:r>
            <a:endParaRPr lang="it-IT" dirty="0" smtClean="0">
              <a:solidFill>
                <a:srgbClr val="0070C0"/>
              </a:solidFill>
              <a:latin typeface="Calibri" pitchFamily="34" charset="0"/>
              <a:ea typeface="ＭＳ Ｐゴシック"/>
              <a:cs typeface="ＭＳ Ｐゴシック"/>
            </a:endParaRPr>
          </a:p>
        </p:txBody>
      </p:sp>
      <p:sp>
        <p:nvSpPr>
          <p:cNvPr id="9" name="Rectangle 3076"/>
          <p:cNvSpPr>
            <a:spLocks noChangeArrowheads="1" noChangeShapeType="1"/>
          </p:cNvSpPr>
          <p:nvPr/>
        </p:nvSpPr>
        <p:spPr bwMode="auto">
          <a:xfrm>
            <a:off x="0" y="0"/>
            <a:ext cx="685800" cy="5943600"/>
          </a:xfrm>
          <a:prstGeom prst="rect">
            <a:avLst/>
          </a:prstGeom>
          <a:gradFill rotWithShape="1">
            <a:gsLst>
              <a:gs pos="0">
                <a:srgbClr val="0099FF"/>
              </a:gs>
              <a:gs pos="100000">
                <a:schemeClr val="accent1"/>
              </a:gs>
            </a:gsLst>
            <a:lin ang="5400000" scaled="1"/>
          </a:gradFill>
          <a:ln w="0" algn="in">
            <a:noFill/>
            <a:miter lim="800000"/>
            <a:headEnd/>
            <a:tailEnd/>
          </a:ln>
          <a:effectLst/>
        </p:spPr>
        <p:txBody>
          <a:bodyPr lIns="36576" tIns="36576" rIns="36576" bIns="36576"/>
          <a:lstStyle/>
          <a:p>
            <a:endParaRPr lang="it-IT">
              <a:solidFill>
                <a:srgbClr val="0070C0"/>
              </a:solidFill>
            </a:endParaRPr>
          </a:p>
        </p:txBody>
      </p:sp>
      <p:pic>
        <p:nvPicPr>
          <p:cNvPr id="10" name="Picture 3077"/>
          <p:cNvPicPr>
            <a:picLocks noChangeAspect="1" noChangeArrowheads="1"/>
          </p:cNvPicPr>
          <p:nvPr/>
        </p:nvPicPr>
        <p:blipFill>
          <a:blip r:embed="rId2" cstate="print"/>
          <a:srcRect l="57954" t="19884" r="6819" b="16487"/>
          <a:stretch>
            <a:fillRect/>
          </a:stretch>
        </p:blipFill>
        <p:spPr bwMode="auto">
          <a:xfrm>
            <a:off x="0" y="5943600"/>
            <a:ext cx="812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633412"/>
          </a:xfrm>
          <a:solidFill>
            <a:srgbClr val="FFFFFF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it-IT" sz="3200" dirty="0" smtClean="0">
                <a:solidFill>
                  <a:srgbClr val="0070C0"/>
                </a:solidFill>
                <a:latin typeface="Calibri" pitchFamily="34" charset="0"/>
                <a:ea typeface="ＭＳ Ｐゴシック"/>
                <a:cs typeface="Arial" charset="0"/>
              </a:rPr>
              <a:t>Ambito applicativo soggettivo</a:t>
            </a:r>
            <a:endParaRPr lang="it-IT" sz="3200" dirty="0" smtClean="0">
              <a:solidFill>
                <a:srgbClr val="0070C0"/>
              </a:solidFill>
              <a:latin typeface="Calibri" pitchFamily="34" charset="0"/>
              <a:ea typeface="ＭＳ Ｐゴシック"/>
              <a:cs typeface="Arial" charset="0"/>
            </a:endParaRPr>
          </a:p>
        </p:txBody>
      </p:sp>
      <p:sp>
        <p:nvSpPr>
          <p:cNvPr id="92163" name="Rectangle 3"/>
          <p:cNvSpPr>
            <a:spLocks noGrp="1" noChangeArrowheads="1"/>
          </p:cNvSpPr>
          <p:nvPr>
            <p:ph sz="quarter" idx="1"/>
          </p:nvPr>
        </p:nvSpPr>
        <p:spPr bwMode="auto">
          <a:xfrm>
            <a:off x="827584" y="1600200"/>
            <a:ext cx="7859216" cy="4525963"/>
          </a:xfrm>
          <a:solidFill>
            <a:srgbClr val="FFFFFF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just">
              <a:lnSpc>
                <a:spcPct val="80000"/>
              </a:lnSpc>
              <a:buFontTx/>
              <a:buNone/>
            </a:pPr>
            <a:r>
              <a:rPr lang="it-IT" sz="2400" dirty="0" smtClean="0">
                <a:solidFill>
                  <a:srgbClr val="0070C0"/>
                </a:solidFill>
                <a:latin typeface="Calibri" pitchFamily="34" charset="0"/>
                <a:ea typeface="ＭＳ Ｐゴシック"/>
                <a:cs typeface="Arial" charset="0"/>
              </a:rPr>
              <a:t>Lavoratori dipendenti del settore privato </a:t>
            </a:r>
          </a:p>
          <a:p>
            <a:pPr marL="0" indent="0" algn="just">
              <a:lnSpc>
                <a:spcPct val="80000"/>
              </a:lnSpc>
              <a:buFontTx/>
              <a:buNone/>
            </a:pPr>
            <a:endParaRPr lang="it-IT" sz="2400" dirty="0" smtClean="0">
              <a:solidFill>
                <a:srgbClr val="0070C0"/>
              </a:solidFill>
              <a:latin typeface="Calibri" pitchFamily="34" charset="0"/>
              <a:ea typeface="ＭＳ Ｐゴシック"/>
              <a:cs typeface="Arial" charset="0"/>
            </a:endParaRPr>
          </a:p>
          <a:p>
            <a:pPr marL="0" indent="0" algn="just">
              <a:lnSpc>
                <a:spcPct val="80000"/>
              </a:lnSpc>
              <a:buFontTx/>
              <a:buNone/>
            </a:pPr>
            <a:r>
              <a:rPr lang="it-IT" sz="2400" dirty="0" smtClean="0">
                <a:solidFill>
                  <a:srgbClr val="0070C0"/>
                </a:solidFill>
                <a:latin typeface="Calibri" pitchFamily="34" charset="0"/>
                <a:ea typeface="ＭＳ Ｐゴシック"/>
                <a:cs typeface="Arial" charset="0"/>
              </a:rPr>
              <a:t>Lavoratori delle Amministrazioni pubbliche con contratto di lavoro dipendente non a tempo indeterminato (es. tempo determinato, contratti di formazione e lavoro, etc.). </a:t>
            </a:r>
          </a:p>
          <a:p>
            <a:pPr marL="0" indent="0" algn="just">
              <a:lnSpc>
                <a:spcPct val="80000"/>
              </a:lnSpc>
              <a:buFontTx/>
              <a:buNone/>
            </a:pPr>
            <a:endParaRPr lang="it-IT" sz="2400" dirty="0" smtClean="0">
              <a:solidFill>
                <a:srgbClr val="0070C0"/>
              </a:solidFill>
              <a:latin typeface="Calibri" pitchFamily="34" charset="0"/>
              <a:ea typeface="ＭＳ Ｐゴシック"/>
              <a:cs typeface="Arial" charset="0"/>
            </a:endParaRPr>
          </a:p>
          <a:p>
            <a:pPr marL="0" indent="0" algn="just">
              <a:lnSpc>
                <a:spcPct val="80000"/>
              </a:lnSpc>
              <a:buFontTx/>
              <a:buNone/>
            </a:pPr>
            <a:r>
              <a:rPr lang="it-IT" sz="2400" dirty="0" smtClean="0">
                <a:solidFill>
                  <a:srgbClr val="0070C0"/>
                </a:solidFill>
                <a:latin typeface="Calibri" pitchFamily="34" charset="0"/>
                <a:ea typeface="ＭＳ Ｐゴシック"/>
                <a:cs typeface="Arial" charset="0"/>
              </a:rPr>
              <a:t>Apprendisti ed artisti. </a:t>
            </a:r>
          </a:p>
          <a:p>
            <a:pPr marL="0" indent="0" algn="just">
              <a:lnSpc>
                <a:spcPct val="80000"/>
              </a:lnSpc>
              <a:buFontTx/>
              <a:buNone/>
            </a:pPr>
            <a:endParaRPr lang="it-IT" sz="2400" dirty="0" smtClean="0">
              <a:solidFill>
                <a:srgbClr val="0070C0"/>
              </a:solidFill>
              <a:latin typeface="Calibri" pitchFamily="34" charset="0"/>
              <a:ea typeface="ＭＳ Ｐゴシック"/>
              <a:cs typeface="Arial" charset="0"/>
            </a:endParaRPr>
          </a:p>
          <a:p>
            <a:pPr marL="0" indent="0" algn="just">
              <a:lnSpc>
                <a:spcPct val="80000"/>
              </a:lnSpc>
              <a:buFontTx/>
              <a:buNone/>
            </a:pPr>
            <a:r>
              <a:rPr lang="it-IT" sz="2400" dirty="0" smtClean="0">
                <a:solidFill>
                  <a:srgbClr val="0070C0"/>
                </a:solidFill>
                <a:latin typeface="Calibri" pitchFamily="34" charset="0"/>
                <a:ea typeface="ＭＳ Ｐゴシック"/>
                <a:cs typeface="Arial" charset="0"/>
              </a:rPr>
              <a:t>Esclusioni: collaboratori coordinati e continuativi, ma la tutela si rafforzerà e porterà a regime il meccanismo </a:t>
            </a:r>
            <a:r>
              <a:rPr lang="it-IT" sz="2400" i="1" dirty="0" smtClean="0">
                <a:solidFill>
                  <a:srgbClr val="0070C0"/>
                </a:solidFill>
                <a:latin typeface="Calibri" pitchFamily="34" charset="0"/>
                <a:ea typeface="ＭＳ Ｐゴシック"/>
                <a:cs typeface="Arial" charset="0"/>
              </a:rPr>
              <a:t>una tantum </a:t>
            </a:r>
            <a:r>
              <a:rPr lang="it-IT" sz="2400" dirty="0" smtClean="0">
                <a:solidFill>
                  <a:srgbClr val="0070C0"/>
                </a:solidFill>
                <a:latin typeface="Calibri" pitchFamily="34" charset="0"/>
                <a:ea typeface="ＭＳ Ｐゴシック"/>
                <a:cs typeface="Arial" charset="0"/>
              </a:rPr>
              <a:t>oggi previsto </a:t>
            </a:r>
            <a:endParaRPr lang="it-IT" sz="2400" dirty="0" smtClean="0">
              <a:solidFill>
                <a:srgbClr val="0070C0"/>
              </a:solidFill>
              <a:latin typeface="Calibri" pitchFamily="34" charset="0"/>
              <a:ea typeface="ＭＳ Ｐゴシック"/>
              <a:cs typeface="Arial" charset="0"/>
            </a:endParaRPr>
          </a:p>
        </p:txBody>
      </p:sp>
      <p:sp>
        <p:nvSpPr>
          <p:cNvPr id="8" name="Rectangle 3076"/>
          <p:cNvSpPr>
            <a:spLocks noChangeArrowheads="1" noChangeShapeType="1"/>
          </p:cNvSpPr>
          <p:nvPr/>
        </p:nvSpPr>
        <p:spPr bwMode="auto">
          <a:xfrm>
            <a:off x="0" y="0"/>
            <a:ext cx="685800" cy="5943600"/>
          </a:xfrm>
          <a:prstGeom prst="rect">
            <a:avLst/>
          </a:prstGeom>
          <a:gradFill rotWithShape="1">
            <a:gsLst>
              <a:gs pos="0">
                <a:srgbClr val="0099FF"/>
              </a:gs>
              <a:gs pos="100000">
                <a:schemeClr val="accent1"/>
              </a:gs>
            </a:gsLst>
            <a:lin ang="5400000" scaled="1"/>
          </a:gradFill>
          <a:ln w="0" algn="in">
            <a:noFill/>
            <a:miter lim="800000"/>
            <a:headEnd/>
            <a:tailEnd/>
          </a:ln>
          <a:effectLst/>
        </p:spPr>
        <p:txBody>
          <a:bodyPr lIns="36576" tIns="36576" rIns="36576" bIns="36576"/>
          <a:lstStyle/>
          <a:p>
            <a:endParaRPr lang="it-IT">
              <a:solidFill>
                <a:srgbClr val="0070C0"/>
              </a:solidFill>
            </a:endParaRPr>
          </a:p>
        </p:txBody>
      </p:sp>
      <p:pic>
        <p:nvPicPr>
          <p:cNvPr id="9" name="Picture 3077"/>
          <p:cNvPicPr>
            <a:picLocks noChangeAspect="1" noChangeArrowheads="1"/>
          </p:cNvPicPr>
          <p:nvPr/>
        </p:nvPicPr>
        <p:blipFill>
          <a:blip r:embed="rId2" cstate="print"/>
          <a:srcRect l="57954" t="19884" r="6819" b="16487"/>
          <a:stretch>
            <a:fillRect/>
          </a:stretch>
        </p:blipFill>
        <p:spPr bwMode="auto">
          <a:xfrm>
            <a:off x="0" y="5943600"/>
            <a:ext cx="812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 bwMode="auto">
          <a:solidFill>
            <a:srgbClr val="FFFFFF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pPr algn="ctr"/>
            <a:r>
              <a:rPr lang="it-IT" sz="4000" smtClean="0">
                <a:solidFill>
                  <a:srgbClr val="0070C0"/>
                </a:solidFill>
                <a:latin typeface="Calibri" pitchFamily="34" charset="0"/>
                <a:ea typeface="ＭＳ Ｐゴシック"/>
                <a:cs typeface="ＭＳ Ｐゴシック"/>
              </a:rPr>
              <a:t>Durata massima</a:t>
            </a:r>
            <a:r>
              <a:rPr lang="it-IT" sz="4000" i="1" smtClean="0">
                <a:ea typeface="ＭＳ Ｐゴシック"/>
                <a:cs typeface="ＭＳ Ｐゴシック"/>
              </a:rPr>
              <a:t> </a:t>
            </a:r>
            <a:r>
              <a:rPr lang="it-IT" sz="4000" smtClean="0">
                <a:ea typeface="ＭＳ Ｐゴシック"/>
                <a:cs typeface="ＭＳ Ｐゴシック"/>
              </a:rPr>
              <a:t/>
            </a:r>
            <a:br>
              <a:rPr lang="it-IT" sz="4000" smtClean="0">
                <a:ea typeface="ＭＳ Ｐゴシック"/>
                <a:cs typeface="ＭＳ Ｐゴシック"/>
              </a:rPr>
            </a:br>
            <a:endParaRPr lang="it-IT" sz="4000" smtClean="0">
              <a:ea typeface="ＭＳ Ｐゴシック"/>
              <a:cs typeface="ＭＳ Ｐゴシック"/>
            </a:endParaRPr>
          </a:p>
        </p:txBody>
      </p:sp>
      <p:graphicFrame>
        <p:nvGraphicFramePr>
          <p:cNvPr id="93201" name="Group 17"/>
          <p:cNvGraphicFramePr>
            <a:graphicFrameLocks noGrp="1"/>
          </p:cNvGraphicFramePr>
          <p:nvPr>
            <p:ph sz="quarter" idx="1"/>
          </p:nvPr>
        </p:nvGraphicFramePr>
        <p:xfrm>
          <a:off x="827584" y="5229225"/>
          <a:ext cx="7848104" cy="944880"/>
        </p:xfrm>
        <a:graphic>
          <a:graphicData uri="http://schemas.openxmlformats.org/drawingml/2006/table">
            <a:tbl>
              <a:tblPr/>
              <a:tblGrid>
                <a:gridCol w="7848104"/>
              </a:tblGrid>
              <a:tr h="609600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ＭＳ Ｐゴシック"/>
                        </a:rPr>
                        <a:t>* </a:t>
                      </a:r>
                      <a:r>
                        <a:rPr kumimoji="0" lang="it-IT" sz="2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ＭＳ Ｐゴシック"/>
                        </a:rPr>
                        <a:t>Con il tetto del numero di settimane di lavoro nel biennio di riferimento</a:t>
                      </a:r>
                      <a:r>
                        <a:rPr kumimoji="0" lang="it-IT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ＭＳ Ｐゴシック"/>
                        </a:rPr>
                        <a:t> 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93217" name="Group 33"/>
          <p:cNvGraphicFramePr>
            <a:graphicFrameLocks noGrp="1"/>
          </p:cNvGraphicFramePr>
          <p:nvPr>
            <p:ph sz="quarter" idx="2"/>
          </p:nvPr>
        </p:nvGraphicFramePr>
        <p:xfrm>
          <a:off x="755576" y="1600200"/>
          <a:ext cx="7931224" cy="2333626"/>
        </p:xfrm>
        <a:graphic>
          <a:graphicData uri="http://schemas.openxmlformats.org/drawingml/2006/table">
            <a:tbl>
              <a:tblPr/>
              <a:tblGrid>
                <a:gridCol w="3966392"/>
                <a:gridCol w="3964832"/>
              </a:tblGrid>
              <a:tr h="6762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ＭＳ Ｐゴシック"/>
                        </a:rPr>
                        <a:t>Età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ＭＳ Ｐゴシック"/>
                        </a:rPr>
                        <a:t>Durata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21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ＭＳ Ｐゴシック"/>
                        </a:rPr>
                        <a:t>&lt; 55 anni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ＭＳ Ｐゴシック"/>
                        </a:rPr>
                        <a:t>12 mesi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51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ＭＳ Ｐゴシック"/>
                        </a:rPr>
                        <a:t>&gt; 55 anni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ＭＳ Ｐゴシック"/>
                        </a:rPr>
                        <a:t>18 </a:t>
                      </a:r>
                      <a:r>
                        <a:rPr kumimoji="0" lang="it-IT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ea typeface="ＭＳ Ｐゴシック"/>
                          <a:cs typeface="ＭＳ Ｐゴシック"/>
                        </a:rPr>
                        <a:t>mesi*</a:t>
                      </a:r>
                      <a:endParaRPr kumimoji="0" lang="it-IT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ＭＳ Ｐゴシック"/>
                        <a:cs typeface="ＭＳ Ｐゴシック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" name="Rectangle 3076"/>
          <p:cNvSpPr>
            <a:spLocks noChangeArrowheads="1" noChangeShapeType="1"/>
          </p:cNvSpPr>
          <p:nvPr/>
        </p:nvSpPr>
        <p:spPr bwMode="auto">
          <a:xfrm>
            <a:off x="0" y="0"/>
            <a:ext cx="685800" cy="5943600"/>
          </a:xfrm>
          <a:prstGeom prst="rect">
            <a:avLst/>
          </a:prstGeom>
          <a:gradFill rotWithShape="1">
            <a:gsLst>
              <a:gs pos="0">
                <a:srgbClr val="0099FF"/>
              </a:gs>
              <a:gs pos="100000">
                <a:schemeClr val="accent1"/>
              </a:gs>
            </a:gsLst>
            <a:lin ang="5400000" scaled="1"/>
          </a:gradFill>
          <a:ln w="0" algn="in">
            <a:noFill/>
            <a:miter lim="800000"/>
            <a:headEnd/>
            <a:tailEnd/>
          </a:ln>
          <a:effectLst/>
        </p:spPr>
        <p:txBody>
          <a:bodyPr lIns="36576" tIns="36576" rIns="36576" bIns="36576"/>
          <a:lstStyle/>
          <a:p>
            <a:endParaRPr lang="it-IT">
              <a:solidFill>
                <a:srgbClr val="0070C0"/>
              </a:solidFill>
            </a:endParaRPr>
          </a:p>
        </p:txBody>
      </p:sp>
      <p:pic>
        <p:nvPicPr>
          <p:cNvPr id="12" name="Picture 3077"/>
          <p:cNvPicPr>
            <a:picLocks noChangeAspect="1" noChangeArrowheads="1"/>
          </p:cNvPicPr>
          <p:nvPr/>
        </p:nvPicPr>
        <p:blipFill>
          <a:blip r:embed="rId2" cstate="print"/>
          <a:srcRect l="57954" t="19884" r="6819" b="16487"/>
          <a:stretch>
            <a:fillRect/>
          </a:stretch>
        </p:blipFill>
        <p:spPr bwMode="auto">
          <a:xfrm>
            <a:off x="0" y="5943600"/>
            <a:ext cx="812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46088" y="922338"/>
            <a:ext cx="8229600" cy="490537"/>
          </a:xfrm>
          <a:solidFill>
            <a:srgbClr val="FFFFFF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pPr algn="ctr"/>
            <a:r>
              <a:rPr lang="it-IT" sz="4000" dirty="0" smtClean="0">
                <a:solidFill>
                  <a:srgbClr val="0070C0"/>
                </a:solidFill>
                <a:latin typeface="Calibri" pitchFamily="34" charset="0"/>
                <a:ea typeface="ＭＳ Ｐゴシック"/>
                <a:cs typeface="ＭＳ Ｐゴシック"/>
              </a:rPr>
              <a:t>Requisiti di accesso</a:t>
            </a:r>
            <a:r>
              <a:rPr lang="it-IT" sz="4000" i="1" dirty="0" smtClean="0">
                <a:latin typeface="Calibri" pitchFamily="34" charset="0"/>
                <a:ea typeface="ＭＳ Ｐゴシック"/>
                <a:cs typeface="ＭＳ Ｐゴシック"/>
              </a:rPr>
              <a:t> </a:t>
            </a:r>
            <a:r>
              <a:rPr lang="it-IT" sz="4000" dirty="0" smtClean="0">
                <a:latin typeface="Calibri" pitchFamily="34" charset="0"/>
                <a:ea typeface="ＭＳ Ｐゴシック"/>
                <a:cs typeface="ＭＳ Ｐゴシック"/>
              </a:rPr>
              <a:t/>
            </a:r>
            <a:br>
              <a:rPr lang="it-IT" sz="4000" dirty="0" smtClean="0">
                <a:latin typeface="Calibri" pitchFamily="34" charset="0"/>
                <a:ea typeface="ＭＳ Ｐゴシック"/>
                <a:cs typeface="ＭＳ Ｐゴシック"/>
              </a:rPr>
            </a:br>
            <a:endParaRPr lang="it-IT" sz="4000" dirty="0" smtClean="0">
              <a:latin typeface="Calibri" pitchFamily="34" charset="0"/>
              <a:ea typeface="ＭＳ Ｐゴシック"/>
              <a:cs typeface="ＭＳ Ｐゴシック"/>
            </a:endParaRPr>
          </a:p>
        </p:txBody>
      </p:sp>
      <p:sp>
        <p:nvSpPr>
          <p:cNvPr id="94211" name="Rectangle 3"/>
          <p:cNvSpPr>
            <a:spLocks noGrp="1" noChangeArrowheads="1"/>
          </p:cNvSpPr>
          <p:nvPr>
            <p:ph sz="quarter" idx="1"/>
          </p:nvPr>
        </p:nvSpPr>
        <p:spPr bwMode="auto">
          <a:xfrm>
            <a:off x="683568" y="1600200"/>
            <a:ext cx="8003232" cy="4525963"/>
          </a:xfrm>
          <a:solidFill>
            <a:srgbClr val="FFFFFF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/>
            <a:endParaRPr lang="it-IT" dirty="0" smtClean="0">
              <a:ea typeface="ＭＳ Ｐゴシック"/>
              <a:cs typeface="ＭＳ Ｐゴシック"/>
            </a:endParaRPr>
          </a:p>
          <a:p>
            <a:pPr marL="457200" indent="-457200" algn="just"/>
            <a:r>
              <a:rPr lang="it-IT" sz="3600" dirty="0" smtClean="0">
                <a:solidFill>
                  <a:srgbClr val="0070C0"/>
                </a:solidFill>
                <a:latin typeface="Calibri" pitchFamily="34" charset="0"/>
                <a:ea typeface="ＭＳ Ｐゴシック"/>
                <a:cs typeface="ＭＳ Ｐゴシック"/>
              </a:rPr>
              <a:t>2 anni di anzianità assicurativa</a:t>
            </a:r>
          </a:p>
          <a:p>
            <a:pPr marL="457200" indent="-457200" algn="just"/>
            <a:r>
              <a:rPr lang="it-IT" sz="3600" dirty="0" smtClean="0">
                <a:solidFill>
                  <a:srgbClr val="0070C0"/>
                </a:solidFill>
                <a:latin typeface="Calibri" pitchFamily="34" charset="0"/>
                <a:ea typeface="ＭＳ Ｐゴシック"/>
                <a:cs typeface="ＭＳ Ｐゴシック"/>
              </a:rPr>
              <a:t>almeno 52 settimane (di effettiva contribuzione) nell’ultimo </a:t>
            </a:r>
            <a:r>
              <a:rPr lang="it-IT" sz="3600" dirty="0" err="1" smtClean="0">
                <a:solidFill>
                  <a:srgbClr val="0070C0"/>
                </a:solidFill>
                <a:latin typeface="Calibri" pitchFamily="34" charset="0"/>
                <a:ea typeface="ＭＳ Ｐゴシック"/>
                <a:cs typeface="ＭＳ Ｐゴシック"/>
              </a:rPr>
              <a:t>biennio</a:t>
            </a:r>
            <a:r>
              <a:rPr lang="it-IT" dirty="0" err="1" smtClean="0">
                <a:solidFill>
                  <a:srgbClr val="0070C0"/>
                </a:solidFill>
                <a:latin typeface="Calibri" pitchFamily="34" charset="0"/>
                <a:ea typeface="ＭＳ Ｐゴシック"/>
                <a:cs typeface="ＭＳ Ｐゴシック"/>
              </a:rPr>
              <a:t>*</a:t>
            </a:r>
            <a:r>
              <a:rPr lang="it-IT" dirty="0" smtClean="0">
                <a:solidFill>
                  <a:srgbClr val="0070C0"/>
                </a:solidFill>
                <a:latin typeface="Calibri" pitchFamily="34" charset="0"/>
                <a:ea typeface="ＭＳ Ｐゴシック"/>
                <a:cs typeface="ＭＳ Ｐゴシック"/>
              </a:rPr>
              <a:t> </a:t>
            </a:r>
          </a:p>
          <a:p>
            <a:pPr marL="457200" indent="-457200" algn="just">
              <a:buFontTx/>
              <a:buNone/>
            </a:pPr>
            <a:endParaRPr lang="it-IT" dirty="0" smtClean="0">
              <a:solidFill>
                <a:srgbClr val="0070C0"/>
              </a:solidFill>
              <a:latin typeface="Calibri" pitchFamily="34" charset="0"/>
              <a:ea typeface="ＭＳ Ｐゴシック"/>
              <a:cs typeface="ＭＳ Ｐゴシック"/>
            </a:endParaRPr>
          </a:p>
        </p:txBody>
      </p:sp>
      <p:sp>
        <p:nvSpPr>
          <p:cNvPr id="94212" name="Rectangle 4"/>
          <p:cNvSpPr>
            <a:spLocks noChangeArrowheads="1"/>
          </p:cNvSpPr>
          <p:nvPr/>
        </p:nvSpPr>
        <p:spPr bwMode="auto">
          <a:xfrm>
            <a:off x="683568" y="4643438"/>
            <a:ext cx="7920682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it-IT" sz="2800" i="1" dirty="0">
                <a:solidFill>
                  <a:srgbClr val="0070C0"/>
                </a:solidFill>
                <a:latin typeface="Calibri" pitchFamily="34" charset="0"/>
              </a:rPr>
              <a:t>* Requisiti analoghi a quelli che oggi consentono l’accesso all’indennità di disoccupazione non agricola ordinaria</a:t>
            </a:r>
          </a:p>
        </p:txBody>
      </p:sp>
      <p:sp>
        <p:nvSpPr>
          <p:cNvPr id="9" name="Rectangle 3076"/>
          <p:cNvSpPr>
            <a:spLocks noChangeArrowheads="1" noChangeShapeType="1"/>
          </p:cNvSpPr>
          <p:nvPr/>
        </p:nvSpPr>
        <p:spPr bwMode="auto">
          <a:xfrm>
            <a:off x="0" y="0"/>
            <a:ext cx="685800" cy="5943600"/>
          </a:xfrm>
          <a:prstGeom prst="rect">
            <a:avLst/>
          </a:prstGeom>
          <a:gradFill rotWithShape="1">
            <a:gsLst>
              <a:gs pos="0">
                <a:srgbClr val="0099FF"/>
              </a:gs>
              <a:gs pos="100000">
                <a:schemeClr val="accent1"/>
              </a:gs>
            </a:gsLst>
            <a:lin ang="5400000" scaled="1"/>
          </a:gradFill>
          <a:ln w="0" algn="in">
            <a:noFill/>
            <a:miter lim="800000"/>
            <a:headEnd/>
            <a:tailEnd/>
          </a:ln>
          <a:effectLst/>
        </p:spPr>
        <p:txBody>
          <a:bodyPr lIns="36576" tIns="36576" rIns="36576" bIns="36576"/>
          <a:lstStyle/>
          <a:p>
            <a:endParaRPr lang="it-IT">
              <a:solidFill>
                <a:srgbClr val="0070C0"/>
              </a:solidFill>
            </a:endParaRPr>
          </a:p>
        </p:txBody>
      </p:sp>
      <p:pic>
        <p:nvPicPr>
          <p:cNvPr id="10" name="Picture 3077"/>
          <p:cNvPicPr>
            <a:picLocks noChangeAspect="1" noChangeArrowheads="1"/>
          </p:cNvPicPr>
          <p:nvPr/>
        </p:nvPicPr>
        <p:blipFill>
          <a:blip r:embed="rId2" cstate="print"/>
          <a:srcRect l="57954" t="19884" r="6819" b="16487"/>
          <a:stretch>
            <a:fillRect/>
          </a:stretch>
        </p:blipFill>
        <p:spPr bwMode="auto">
          <a:xfrm>
            <a:off x="0" y="5943600"/>
            <a:ext cx="812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60350"/>
            <a:ext cx="8229600" cy="344488"/>
          </a:xfrm>
          <a:solidFill>
            <a:srgbClr val="FFFFFF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pPr algn="ctr"/>
            <a:r>
              <a:rPr lang="it-IT" sz="4000" dirty="0" smtClean="0">
                <a:solidFill>
                  <a:srgbClr val="0070C0"/>
                </a:solidFill>
                <a:latin typeface="Calibri" pitchFamily="34" charset="0"/>
                <a:ea typeface="ＭＳ Ｐゴシック"/>
                <a:cs typeface="ＭＳ Ｐゴシック"/>
              </a:rPr>
              <a:t>Importo</a:t>
            </a:r>
            <a:endParaRPr lang="it-IT" sz="4000" dirty="0" smtClean="0">
              <a:latin typeface="Calibri" pitchFamily="34" charset="0"/>
              <a:ea typeface="ＭＳ Ｐゴシック"/>
              <a:cs typeface="ＭＳ Ｐゴシック"/>
            </a:endParaRPr>
          </a:p>
        </p:txBody>
      </p:sp>
      <p:sp>
        <p:nvSpPr>
          <p:cNvPr id="95235" name="Rectangle 3"/>
          <p:cNvSpPr>
            <a:spLocks noGrp="1" noChangeArrowheads="1"/>
          </p:cNvSpPr>
          <p:nvPr>
            <p:ph sz="quarter" idx="1"/>
          </p:nvPr>
        </p:nvSpPr>
        <p:spPr bwMode="auto">
          <a:xfrm>
            <a:off x="683568" y="1052513"/>
            <a:ext cx="8387779" cy="5616847"/>
          </a:xfrm>
          <a:solidFill>
            <a:srgbClr val="FFFFFF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pPr algn="just">
              <a:lnSpc>
                <a:spcPct val="90000"/>
              </a:lnSpc>
            </a:pPr>
            <a:r>
              <a:rPr lang="it-IT" sz="2400" dirty="0" smtClean="0">
                <a:solidFill>
                  <a:srgbClr val="0070C0"/>
                </a:solidFill>
                <a:latin typeface="Calibri" pitchFamily="34" charset="0"/>
                <a:ea typeface="ＭＳ Ｐゴシック"/>
                <a:cs typeface="ＭＳ Ｐゴシック"/>
              </a:rPr>
              <a:t>Eliminazione massimale basso (€ 931,28); resta massimale alto (€ 1.119,32 rivalutato annualmente sulla base dell’indice dei prezzi FOI - </a:t>
            </a:r>
            <a:r>
              <a:rPr lang="it-IT" sz="2400" i="1" dirty="0" smtClean="0">
                <a:solidFill>
                  <a:srgbClr val="0070C0"/>
                </a:solidFill>
                <a:latin typeface="Calibri" pitchFamily="34" charset="0"/>
                <a:ea typeface="ＭＳ Ｐゴシック"/>
                <a:cs typeface="ＭＳ Ｐゴシック"/>
              </a:rPr>
              <a:t>indice nazionale prezzi al consumo per le famiglie di operai e impiegati</a:t>
            </a:r>
            <a:r>
              <a:rPr lang="it-IT" sz="2400" dirty="0" smtClean="0">
                <a:solidFill>
                  <a:srgbClr val="0070C0"/>
                </a:solidFill>
                <a:latin typeface="Calibri" pitchFamily="34" charset="0"/>
                <a:ea typeface="ＭＳ Ｐゴシック"/>
                <a:cs typeface="ＭＳ Ｐゴシック"/>
              </a:rPr>
              <a:t>). </a:t>
            </a:r>
          </a:p>
          <a:p>
            <a:pPr algn="just">
              <a:lnSpc>
                <a:spcPct val="90000"/>
              </a:lnSpc>
            </a:pPr>
            <a:endParaRPr lang="it-IT" sz="2400" dirty="0" smtClean="0">
              <a:solidFill>
                <a:srgbClr val="0070C0"/>
              </a:solidFill>
              <a:latin typeface="Calibri" pitchFamily="34" charset="0"/>
              <a:ea typeface="ＭＳ Ｐゴシック"/>
              <a:cs typeface="ＭＳ Ｐゴシック"/>
            </a:endParaRPr>
          </a:p>
          <a:p>
            <a:pPr algn="just">
              <a:lnSpc>
                <a:spcPct val="90000"/>
              </a:lnSpc>
            </a:pPr>
            <a:r>
              <a:rPr lang="it-IT" sz="2400" dirty="0" smtClean="0">
                <a:solidFill>
                  <a:srgbClr val="0070C0"/>
                </a:solidFill>
                <a:latin typeface="Calibri" pitchFamily="34" charset="0"/>
                <a:ea typeface="ＭＳ Ｐゴシック"/>
                <a:cs typeface="ＭＳ Ｐゴシック"/>
              </a:rPr>
              <a:t>Percentuale di commisurazione a scaglioni: </a:t>
            </a:r>
          </a:p>
          <a:p>
            <a:pPr lvl="1" algn="just">
              <a:lnSpc>
                <a:spcPct val="90000"/>
              </a:lnSpc>
            </a:pPr>
            <a:endParaRPr lang="it-IT" sz="2000" dirty="0" smtClean="0">
              <a:solidFill>
                <a:srgbClr val="0070C0"/>
              </a:solidFill>
              <a:latin typeface="Calibri" pitchFamily="34" charset="0"/>
              <a:ea typeface="ＭＳ Ｐゴシック"/>
            </a:endParaRPr>
          </a:p>
          <a:p>
            <a:pPr lvl="1" algn="just">
              <a:lnSpc>
                <a:spcPct val="90000"/>
              </a:lnSpc>
            </a:pPr>
            <a:r>
              <a:rPr lang="it-IT" sz="2000" dirty="0" smtClean="0">
                <a:solidFill>
                  <a:srgbClr val="0070C0"/>
                </a:solidFill>
                <a:latin typeface="Calibri" pitchFamily="34" charset="0"/>
                <a:ea typeface="ＭＳ Ｐゴシック"/>
              </a:rPr>
              <a:t>75% fino alla retribuzione di 1.150 euro (rivalutati annualmente) </a:t>
            </a:r>
          </a:p>
          <a:p>
            <a:pPr lvl="1" algn="just">
              <a:lnSpc>
                <a:spcPct val="90000"/>
              </a:lnSpc>
            </a:pPr>
            <a:endParaRPr lang="it-IT" sz="2000" dirty="0" smtClean="0">
              <a:solidFill>
                <a:srgbClr val="0070C0"/>
              </a:solidFill>
              <a:latin typeface="Calibri" pitchFamily="34" charset="0"/>
              <a:ea typeface="ＭＳ Ｐゴシック"/>
            </a:endParaRPr>
          </a:p>
          <a:p>
            <a:pPr lvl="1" algn="just">
              <a:lnSpc>
                <a:spcPct val="90000"/>
              </a:lnSpc>
            </a:pPr>
            <a:r>
              <a:rPr lang="it-IT" sz="2000" dirty="0" smtClean="0">
                <a:solidFill>
                  <a:srgbClr val="0070C0"/>
                </a:solidFill>
                <a:latin typeface="Calibri" pitchFamily="34" charset="0"/>
                <a:ea typeface="ＭＳ Ｐゴシック"/>
              </a:rPr>
              <a:t>25% per la parte di retribuzione superiore a 1.150 € e fino al massimale </a:t>
            </a:r>
          </a:p>
          <a:p>
            <a:pPr algn="just">
              <a:lnSpc>
                <a:spcPct val="90000"/>
              </a:lnSpc>
            </a:pPr>
            <a:endParaRPr lang="it-IT" sz="2400" dirty="0" smtClean="0">
              <a:solidFill>
                <a:srgbClr val="0070C0"/>
              </a:solidFill>
              <a:latin typeface="Calibri" pitchFamily="34" charset="0"/>
              <a:ea typeface="ＭＳ Ｐゴシック"/>
              <a:cs typeface="ＭＳ Ｐゴシック"/>
            </a:endParaRPr>
          </a:p>
          <a:p>
            <a:pPr algn="just">
              <a:lnSpc>
                <a:spcPct val="90000"/>
              </a:lnSpc>
            </a:pPr>
            <a:r>
              <a:rPr lang="it-IT" sz="2400" dirty="0" smtClean="0">
                <a:solidFill>
                  <a:srgbClr val="0070C0"/>
                </a:solidFill>
                <a:latin typeface="Calibri" pitchFamily="34" charset="0"/>
                <a:ea typeface="ＭＳ Ｐゴシック"/>
                <a:cs typeface="ＭＳ Ｐゴシック"/>
              </a:rPr>
              <a:t>Abbattimento del 15% dell’indennità dopo i primi 6 mesi ed ulteriore 15% dopo altri 6 mesi </a:t>
            </a:r>
          </a:p>
          <a:p>
            <a:pPr algn="just">
              <a:lnSpc>
                <a:spcPct val="90000"/>
              </a:lnSpc>
              <a:buFontTx/>
              <a:buNone/>
            </a:pPr>
            <a:r>
              <a:rPr lang="it-IT" sz="2400" dirty="0" smtClean="0">
                <a:solidFill>
                  <a:srgbClr val="0070C0"/>
                </a:solidFill>
                <a:latin typeface="Calibri" pitchFamily="34" charset="0"/>
                <a:ea typeface="ＭＳ Ｐゴシック"/>
                <a:cs typeface="ＭＳ Ｐゴシック"/>
              </a:rPr>
              <a:t> </a:t>
            </a:r>
          </a:p>
          <a:p>
            <a:pPr algn="just">
              <a:lnSpc>
                <a:spcPct val="90000"/>
              </a:lnSpc>
            </a:pPr>
            <a:r>
              <a:rPr lang="it-IT" sz="2400" dirty="0" smtClean="0">
                <a:solidFill>
                  <a:srgbClr val="0070C0"/>
                </a:solidFill>
                <a:latin typeface="Calibri" pitchFamily="34" charset="0"/>
                <a:ea typeface="ＭＳ Ｐゴシック"/>
                <a:cs typeface="ＭＳ Ｐゴシック"/>
              </a:rPr>
              <a:t>Retribuzione di riferimento legata all’intero periodo biennale di contribuzione </a:t>
            </a:r>
            <a:endParaRPr lang="it-IT" sz="2400" dirty="0" smtClean="0">
              <a:solidFill>
                <a:srgbClr val="0070C0"/>
              </a:solidFill>
              <a:latin typeface="Calibri" pitchFamily="34" charset="0"/>
              <a:ea typeface="ＭＳ Ｐゴシック"/>
              <a:cs typeface="ＭＳ Ｐゴシック"/>
            </a:endParaRPr>
          </a:p>
        </p:txBody>
      </p:sp>
      <p:sp>
        <p:nvSpPr>
          <p:cNvPr id="8" name="Rectangle 3076"/>
          <p:cNvSpPr>
            <a:spLocks noChangeArrowheads="1" noChangeShapeType="1"/>
          </p:cNvSpPr>
          <p:nvPr/>
        </p:nvSpPr>
        <p:spPr bwMode="auto">
          <a:xfrm>
            <a:off x="0" y="0"/>
            <a:ext cx="685800" cy="5943600"/>
          </a:xfrm>
          <a:prstGeom prst="rect">
            <a:avLst/>
          </a:prstGeom>
          <a:gradFill rotWithShape="1">
            <a:gsLst>
              <a:gs pos="0">
                <a:srgbClr val="0099FF"/>
              </a:gs>
              <a:gs pos="100000">
                <a:schemeClr val="accent1"/>
              </a:gs>
            </a:gsLst>
            <a:lin ang="5400000" scaled="1"/>
          </a:gradFill>
          <a:ln w="0" algn="in">
            <a:noFill/>
            <a:miter lim="800000"/>
            <a:headEnd/>
            <a:tailEnd/>
          </a:ln>
          <a:effectLst/>
        </p:spPr>
        <p:txBody>
          <a:bodyPr lIns="36576" tIns="36576" rIns="36576" bIns="36576"/>
          <a:lstStyle/>
          <a:p>
            <a:endParaRPr lang="it-IT">
              <a:solidFill>
                <a:srgbClr val="0070C0"/>
              </a:solidFill>
            </a:endParaRPr>
          </a:p>
        </p:txBody>
      </p:sp>
      <p:pic>
        <p:nvPicPr>
          <p:cNvPr id="9" name="Picture 3077"/>
          <p:cNvPicPr>
            <a:picLocks noChangeAspect="1" noChangeArrowheads="1"/>
          </p:cNvPicPr>
          <p:nvPr/>
        </p:nvPicPr>
        <p:blipFill>
          <a:blip r:embed="rId2" cstate="print"/>
          <a:srcRect l="57954" t="19884" r="6819" b="16487"/>
          <a:stretch>
            <a:fillRect/>
          </a:stretch>
        </p:blipFill>
        <p:spPr bwMode="auto">
          <a:xfrm>
            <a:off x="0" y="5943600"/>
            <a:ext cx="812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 bwMode="auto">
          <a:solidFill>
            <a:srgbClr val="FFFFFF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it-IT" dirty="0" smtClean="0">
                <a:solidFill>
                  <a:srgbClr val="0070C0"/>
                </a:solidFill>
                <a:latin typeface="Calibri" pitchFamily="34" charset="0"/>
                <a:ea typeface="ＭＳ Ｐゴシック"/>
                <a:cs typeface="ＭＳ Ｐゴシック"/>
              </a:rPr>
              <a:t>Confronto ASPI - DS - Mobilità</a:t>
            </a:r>
            <a:endParaRPr lang="it-IT" dirty="0" smtClean="0">
              <a:solidFill>
                <a:srgbClr val="0070C0"/>
              </a:solidFill>
              <a:latin typeface="Calibri" pitchFamily="34" charset="0"/>
              <a:ea typeface="ＭＳ Ｐゴシック"/>
              <a:cs typeface="ＭＳ Ｐゴシック"/>
            </a:endParaRPr>
          </a:p>
        </p:txBody>
      </p:sp>
      <p:sp>
        <p:nvSpPr>
          <p:cNvPr id="96259" name="Rectangle 3"/>
          <p:cNvSpPr>
            <a:spLocks noGrp="1" noChangeArrowheads="1"/>
          </p:cNvSpPr>
          <p:nvPr>
            <p:ph sz="quarter" idx="1"/>
          </p:nvPr>
        </p:nvSpPr>
        <p:spPr bwMode="auto">
          <a:xfrm>
            <a:off x="683568" y="1600200"/>
            <a:ext cx="8003232" cy="4525963"/>
          </a:xfrm>
          <a:solidFill>
            <a:srgbClr val="FFFFFF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it-IT" dirty="0" smtClean="0">
                <a:solidFill>
                  <a:srgbClr val="0070C0"/>
                </a:solidFill>
                <a:latin typeface="Calibri" pitchFamily="34" charset="0"/>
                <a:ea typeface="ＭＳ Ｐゴシック"/>
                <a:cs typeface="ＭＳ Ｐゴシック"/>
              </a:rPr>
              <a:t>Mobilità: trattamenti iniziali pressoché analoghi per le retribuzioni fino a 1.200 euro mensili e decisamente più elevati per quelle superiori a tale livello. </a:t>
            </a:r>
          </a:p>
          <a:p>
            <a:pPr algn="just"/>
            <a:endParaRPr lang="it-IT" dirty="0" smtClean="0">
              <a:solidFill>
                <a:srgbClr val="0070C0"/>
              </a:solidFill>
              <a:latin typeface="Calibri" pitchFamily="34" charset="0"/>
              <a:ea typeface="ＭＳ Ｐゴシック"/>
              <a:cs typeface="ＭＳ Ｐゴシック"/>
            </a:endParaRPr>
          </a:p>
          <a:p>
            <a:pPr algn="just"/>
            <a:r>
              <a:rPr lang="it-IT" dirty="0" smtClean="0">
                <a:solidFill>
                  <a:srgbClr val="0070C0"/>
                </a:solidFill>
                <a:latin typeface="Calibri" pitchFamily="34" charset="0"/>
                <a:ea typeface="ＭＳ Ｐゴシック"/>
                <a:cs typeface="ＭＳ Ｐゴシック"/>
              </a:rPr>
              <a:t>DS: sempre più favorevole, fatta eccezione per le retribuzioni comprese tra 2.050 e 2.200 € mensili. </a:t>
            </a:r>
            <a:endParaRPr lang="it-IT" dirty="0" smtClean="0">
              <a:solidFill>
                <a:srgbClr val="0070C0"/>
              </a:solidFill>
              <a:latin typeface="Calibri" pitchFamily="34" charset="0"/>
              <a:ea typeface="ＭＳ Ｐゴシック"/>
              <a:cs typeface="ＭＳ Ｐゴシック"/>
            </a:endParaRPr>
          </a:p>
        </p:txBody>
      </p:sp>
      <p:sp>
        <p:nvSpPr>
          <p:cNvPr id="8" name="Rectangle 3076"/>
          <p:cNvSpPr>
            <a:spLocks noChangeArrowheads="1" noChangeShapeType="1"/>
          </p:cNvSpPr>
          <p:nvPr/>
        </p:nvSpPr>
        <p:spPr bwMode="auto">
          <a:xfrm>
            <a:off x="0" y="0"/>
            <a:ext cx="685800" cy="5943600"/>
          </a:xfrm>
          <a:prstGeom prst="rect">
            <a:avLst/>
          </a:prstGeom>
          <a:gradFill rotWithShape="1">
            <a:gsLst>
              <a:gs pos="0">
                <a:srgbClr val="0099FF"/>
              </a:gs>
              <a:gs pos="100000">
                <a:schemeClr val="accent1"/>
              </a:gs>
            </a:gsLst>
            <a:lin ang="5400000" scaled="1"/>
          </a:gradFill>
          <a:ln w="0" algn="in">
            <a:noFill/>
            <a:miter lim="800000"/>
            <a:headEnd/>
            <a:tailEnd/>
          </a:ln>
          <a:effectLst/>
        </p:spPr>
        <p:txBody>
          <a:bodyPr lIns="36576" tIns="36576" rIns="36576" bIns="36576"/>
          <a:lstStyle/>
          <a:p>
            <a:endParaRPr lang="it-IT">
              <a:solidFill>
                <a:srgbClr val="0070C0"/>
              </a:solidFill>
            </a:endParaRPr>
          </a:p>
        </p:txBody>
      </p:sp>
      <p:pic>
        <p:nvPicPr>
          <p:cNvPr id="9" name="Picture 3077"/>
          <p:cNvPicPr>
            <a:picLocks noChangeAspect="1" noChangeArrowheads="1"/>
          </p:cNvPicPr>
          <p:nvPr/>
        </p:nvPicPr>
        <p:blipFill>
          <a:blip r:embed="rId2" cstate="print"/>
          <a:srcRect l="57954" t="19884" r="6819" b="16487"/>
          <a:stretch>
            <a:fillRect/>
          </a:stretch>
        </p:blipFill>
        <p:spPr bwMode="auto">
          <a:xfrm>
            <a:off x="0" y="5943600"/>
            <a:ext cx="812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765175"/>
            <a:ext cx="8460432" cy="5753100"/>
          </a:xfrm>
          <a:noFill/>
          <a:ln>
            <a:miter lim="800000"/>
            <a:headEnd/>
            <a:tailEnd/>
          </a:ln>
        </p:spPr>
      </p:pic>
      <p:sp>
        <p:nvSpPr>
          <p:cNvPr id="7" name="Rectangle 3076"/>
          <p:cNvSpPr>
            <a:spLocks noChangeArrowheads="1" noChangeShapeType="1"/>
          </p:cNvSpPr>
          <p:nvPr/>
        </p:nvSpPr>
        <p:spPr bwMode="auto">
          <a:xfrm>
            <a:off x="0" y="0"/>
            <a:ext cx="685800" cy="5943600"/>
          </a:xfrm>
          <a:prstGeom prst="rect">
            <a:avLst/>
          </a:prstGeom>
          <a:gradFill rotWithShape="1">
            <a:gsLst>
              <a:gs pos="0">
                <a:srgbClr val="0099FF"/>
              </a:gs>
              <a:gs pos="100000">
                <a:schemeClr val="accent1"/>
              </a:gs>
            </a:gsLst>
            <a:lin ang="5400000" scaled="1"/>
          </a:gradFill>
          <a:ln w="0" algn="in">
            <a:noFill/>
            <a:miter lim="800000"/>
            <a:headEnd/>
            <a:tailEnd/>
          </a:ln>
          <a:effectLst/>
        </p:spPr>
        <p:txBody>
          <a:bodyPr lIns="36576" tIns="36576" rIns="36576" bIns="36576"/>
          <a:lstStyle/>
          <a:p>
            <a:endParaRPr lang="it-IT">
              <a:solidFill>
                <a:srgbClr val="0070C0"/>
              </a:solidFill>
            </a:endParaRPr>
          </a:p>
        </p:txBody>
      </p:sp>
      <p:pic>
        <p:nvPicPr>
          <p:cNvPr id="8" name="Picture 3077"/>
          <p:cNvPicPr>
            <a:picLocks noChangeAspect="1" noChangeArrowheads="1"/>
          </p:cNvPicPr>
          <p:nvPr/>
        </p:nvPicPr>
        <p:blipFill>
          <a:blip r:embed="rId3" cstate="print"/>
          <a:srcRect l="57954" t="19884" r="6819" b="16487"/>
          <a:stretch>
            <a:fillRect/>
          </a:stretch>
        </p:blipFill>
        <p:spPr bwMode="auto">
          <a:xfrm>
            <a:off x="0" y="5943600"/>
            <a:ext cx="812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30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703263"/>
            <a:ext cx="8280400" cy="5678487"/>
          </a:xfrm>
          <a:noFill/>
          <a:ln>
            <a:miter lim="800000"/>
            <a:headEnd/>
            <a:tailEnd/>
          </a:ln>
        </p:spPr>
      </p:pic>
      <p:sp>
        <p:nvSpPr>
          <p:cNvPr id="7" name="Rectangle 3076"/>
          <p:cNvSpPr>
            <a:spLocks noChangeArrowheads="1" noChangeShapeType="1"/>
          </p:cNvSpPr>
          <p:nvPr/>
        </p:nvSpPr>
        <p:spPr bwMode="auto">
          <a:xfrm>
            <a:off x="0" y="0"/>
            <a:ext cx="685800" cy="5943600"/>
          </a:xfrm>
          <a:prstGeom prst="rect">
            <a:avLst/>
          </a:prstGeom>
          <a:gradFill rotWithShape="1">
            <a:gsLst>
              <a:gs pos="0">
                <a:srgbClr val="0099FF"/>
              </a:gs>
              <a:gs pos="100000">
                <a:schemeClr val="accent1"/>
              </a:gs>
            </a:gsLst>
            <a:lin ang="5400000" scaled="1"/>
          </a:gradFill>
          <a:ln w="0" algn="in">
            <a:noFill/>
            <a:miter lim="800000"/>
            <a:headEnd/>
            <a:tailEnd/>
          </a:ln>
          <a:effectLst/>
        </p:spPr>
        <p:txBody>
          <a:bodyPr lIns="36576" tIns="36576" rIns="36576" bIns="36576"/>
          <a:lstStyle/>
          <a:p>
            <a:endParaRPr lang="it-IT">
              <a:solidFill>
                <a:srgbClr val="0070C0"/>
              </a:solidFill>
            </a:endParaRPr>
          </a:p>
        </p:txBody>
      </p:sp>
      <p:pic>
        <p:nvPicPr>
          <p:cNvPr id="8" name="Picture 3077"/>
          <p:cNvPicPr>
            <a:picLocks noChangeAspect="1" noChangeArrowheads="1"/>
          </p:cNvPicPr>
          <p:nvPr/>
        </p:nvPicPr>
        <p:blipFill>
          <a:blip r:embed="rId3" cstate="print"/>
          <a:srcRect l="57954" t="19884" r="6819" b="16487"/>
          <a:stretch>
            <a:fillRect/>
          </a:stretch>
        </p:blipFill>
        <p:spPr bwMode="auto">
          <a:xfrm>
            <a:off x="0" y="5943600"/>
            <a:ext cx="812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Struttura predefinita">
  <a:themeElements>
    <a:clrScheme name="Astro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Struttura predefinita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Satellite">
  <a:themeElements>
    <a:clrScheme name="Satellite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Satellite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Satellit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1213</Words>
  <Application>Microsoft Office PowerPoint</Application>
  <PresentationFormat>Presentazione su schermo (4:3)</PresentationFormat>
  <Paragraphs>280</Paragraphs>
  <Slides>25</Slides>
  <Notes>1</Notes>
  <HiddenSlides>0</HiddenSlides>
  <MMClips>0</MMClips>
  <ScaleCrop>false</ScaleCrop>
  <HeadingPairs>
    <vt:vector size="6" baseType="variant">
      <vt:variant>
        <vt:lpstr>Tema</vt:lpstr>
      </vt:variant>
      <vt:variant>
        <vt:i4>2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25</vt:i4>
      </vt:variant>
    </vt:vector>
  </HeadingPairs>
  <TitlesOfParts>
    <vt:vector size="28" baseType="lpstr">
      <vt:lpstr>Struttura predefinita</vt:lpstr>
      <vt:lpstr>Satellite</vt:lpstr>
      <vt:lpstr>Picture</vt:lpstr>
      <vt:lpstr> </vt:lpstr>
      <vt:lpstr>Assicurazione sociale per l’impiego (ASPI)</vt:lpstr>
      <vt:lpstr>Ambito applicativo soggettivo</vt:lpstr>
      <vt:lpstr>Durata massima  </vt:lpstr>
      <vt:lpstr>Requisiti di accesso  </vt:lpstr>
      <vt:lpstr>Importo</vt:lpstr>
      <vt:lpstr>Confronto ASPI - DS - Mobilità</vt:lpstr>
      <vt:lpstr>Diapositiva 8</vt:lpstr>
      <vt:lpstr>Diapositiva 9</vt:lpstr>
      <vt:lpstr>Diapositiva 10</vt:lpstr>
      <vt:lpstr>Nuova occupazione</vt:lpstr>
      <vt:lpstr>Diapositiva 12</vt:lpstr>
      <vt:lpstr>Contribuzione</vt:lpstr>
      <vt:lpstr>Sostituzione aliquote attuali</vt:lpstr>
      <vt:lpstr>Restituzione (parziale) addizionale</vt:lpstr>
      <vt:lpstr>Contributo di licenziamento nel rapporto di lavoro a tempo indeterminato</vt:lpstr>
      <vt:lpstr>Abrogazioni</vt:lpstr>
      <vt:lpstr>CIGS</vt:lpstr>
      <vt:lpstr>Periodo transitorio ASPI</vt:lpstr>
      <vt:lpstr>Periodo transitorio mobilità</vt:lpstr>
      <vt:lpstr>Periodo transitorio - finanziamento</vt:lpstr>
      <vt:lpstr>Estensione delle tutele in costanza di rapporto di lavoro</vt:lpstr>
      <vt:lpstr>I fondi</vt:lpstr>
      <vt:lpstr>Protezione dei lavoratori anziani</vt:lpstr>
      <vt:lpstr>Collocamento obbligatorio</vt:lpstr>
    </vt:vector>
  </TitlesOfParts>
  <Company>confndustria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Manovra di Agosto</dc:title>
  <dc:creator>F.Mariotti</dc:creator>
  <cp:lastModifiedBy>RVincenti</cp:lastModifiedBy>
  <cp:revision>801</cp:revision>
  <dcterms:created xsi:type="dcterms:W3CDTF">2011-08-30T07:58:27Z</dcterms:created>
  <dcterms:modified xsi:type="dcterms:W3CDTF">2012-04-03T10:57:33Z</dcterms:modified>
</cp:coreProperties>
</file>