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794500" cy="99314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8D84B-7490-4806-B3EC-B5CAAB073961}" type="datetimeFigureOut">
              <a:rPr lang="it-IT" smtClean="0"/>
              <a:pPr/>
              <a:t>02/04/2012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4C9C7-79A2-4BE9-BB3E-834AE93F6C3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A80465B-F5F2-494C-9DF5-8DD656DA47B1}" type="datetimeFigureOut">
              <a:rPr lang="it-IT" smtClean="0"/>
              <a:pPr/>
              <a:t>02/04/2012</a:t>
            </a:fld>
            <a:endParaRPr lang="it-IT" dirty="0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136136E-BF7F-4D5F-AA2B-88B9AE273F8D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21" name="Rettangolo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Rettangolo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ttangolo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ttangolo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0465B-F5F2-494C-9DF5-8DD656DA47B1}" type="datetimeFigureOut">
              <a:rPr lang="it-IT" smtClean="0"/>
              <a:pPr/>
              <a:t>02/04/2012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136E-BF7F-4D5F-AA2B-88B9AE273F8D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0465B-F5F2-494C-9DF5-8DD656DA47B1}" type="datetimeFigureOut">
              <a:rPr lang="it-IT" smtClean="0"/>
              <a:pPr/>
              <a:t>02/04/2012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136E-BF7F-4D5F-AA2B-88B9AE273F8D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Triangolo isosce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0465B-F5F2-494C-9DF5-8DD656DA47B1}" type="datetimeFigureOut">
              <a:rPr lang="it-IT" smtClean="0"/>
              <a:pPr/>
              <a:t>02/04/2012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136E-BF7F-4D5F-AA2B-88B9AE273F8D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A80465B-F5F2-494C-9DF5-8DD656DA47B1}" type="datetimeFigureOut">
              <a:rPr lang="it-IT" smtClean="0"/>
              <a:pPr/>
              <a:t>02/04/2012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136136E-BF7F-4D5F-AA2B-88B9AE273F8D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ttangolo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0465B-F5F2-494C-9DF5-8DD656DA47B1}" type="datetimeFigureOut">
              <a:rPr lang="it-IT" smtClean="0"/>
              <a:pPr/>
              <a:t>02/04/2012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136E-BF7F-4D5F-AA2B-88B9AE273F8D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0465B-F5F2-494C-9DF5-8DD656DA47B1}" type="datetimeFigureOut">
              <a:rPr lang="it-IT" smtClean="0"/>
              <a:pPr/>
              <a:t>02/04/2012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136E-BF7F-4D5F-AA2B-88B9AE273F8D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0465B-F5F2-494C-9DF5-8DD656DA47B1}" type="datetimeFigureOut">
              <a:rPr lang="it-IT" smtClean="0"/>
              <a:pPr/>
              <a:t>02/04/2012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136E-BF7F-4D5F-AA2B-88B9AE273F8D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6" name="Triangolo isosce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0465B-F5F2-494C-9DF5-8DD656DA47B1}" type="datetimeFigureOut">
              <a:rPr lang="it-IT" smtClean="0"/>
              <a:pPr/>
              <a:t>02/04/2012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136E-BF7F-4D5F-AA2B-88B9AE273F8D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5" name="Connettore 1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Triangolo isosce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0465B-F5F2-494C-9DF5-8DD656DA47B1}" type="datetimeFigureOut">
              <a:rPr lang="it-IT" smtClean="0"/>
              <a:pPr/>
              <a:t>02/04/2012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136E-BF7F-4D5F-AA2B-88B9AE273F8D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angolo isosce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Segnaposto contenuto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it-IT" dirty="0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0465B-F5F2-494C-9DF5-8DD656DA47B1}" type="datetimeFigureOut">
              <a:rPr lang="it-IT" smtClean="0"/>
              <a:pPr/>
              <a:t>02/04/2012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6136E-BF7F-4D5F-AA2B-88B9AE273F8D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angolo isosce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ttangolo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A80465B-F5F2-494C-9DF5-8DD656DA47B1}" type="datetimeFigureOut">
              <a:rPr lang="it-IT" smtClean="0"/>
              <a:pPr/>
              <a:t>02/04/2012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36136E-BF7F-4D5F-AA2B-88B9AE273F8D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28" name="Connettore 1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Connettore 1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Triangolo isosce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0070C0"/>
                </a:solidFill>
              </a:rPr>
              <a:t>Sintesi della Riforma del mercato del lavoro – Flessibilità in entrata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dirty="0" smtClean="0">
                <a:solidFill>
                  <a:srgbClr val="0070C0"/>
                </a:solidFill>
              </a:rPr>
              <a:t>3 aprile 2012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5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  <p:pic>
        <p:nvPicPr>
          <p:cNvPr id="6" name="Picture 3077"/>
          <p:cNvPicPr>
            <a:picLocks noChangeAspect="1" noChangeArrowheads="1"/>
          </p:cNvPicPr>
          <p:nvPr/>
        </p:nvPicPr>
        <p:blipFill>
          <a:blip r:embed="rId3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1033"/>
          <p:cNvGraphicFramePr>
            <a:graphicFrameLocks noChangeAspect="1"/>
          </p:cNvGraphicFramePr>
          <p:nvPr/>
        </p:nvGraphicFramePr>
        <p:xfrm>
          <a:off x="3757613" y="836613"/>
          <a:ext cx="1893887" cy="1090612"/>
        </p:xfrm>
        <a:graphic>
          <a:graphicData uri="http://schemas.openxmlformats.org/presentationml/2006/ole">
            <p:oleObj spid="_x0000_s1026" name="Picture" r:id="rId4" imgW="1324573" imgH="762552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52400"/>
            <a:ext cx="7859216" cy="990600"/>
          </a:xfrm>
        </p:spPr>
        <p:txBody>
          <a:bodyPr/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Lavoro a progetto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83568" y="1196752"/>
            <a:ext cx="8003232" cy="5328592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10000"/>
              </a:lnSpc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Disincentivi normativi</a:t>
            </a:r>
          </a:p>
          <a:p>
            <a:pPr lvl="1" algn="just">
              <a:lnSpc>
                <a:spcPct val="110000"/>
              </a:lnSpc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La definizione del “progetto” non può ricalcare l’oggetto sociale dell’impresa committente</a:t>
            </a:r>
          </a:p>
          <a:p>
            <a:pPr lvl="1" algn="just">
              <a:lnSpc>
                <a:spcPct val="110000"/>
              </a:lnSpc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Accentuazione della componente professionale dell’attività lavorativa deducibile in contratto, limitandone l’uso a mansioni non puramente esecutive o ripetitive</a:t>
            </a:r>
          </a:p>
          <a:p>
            <a:pPr lvl="1" algn="just">
              <a:lnSpc>
                <a:spcPct val="110000"/>
              </a:lnSpc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Introduzione della presunzione relativa in merito al carattere subordinato della prestazione, nel caso in cui l’attività svolta dal collaboratore a progetto fosse analoga a quella svolta dai lavoratori dipendenti dell’impresa committente</a:t>
            </a:r>
          </a:p>
          <a:p>
            <a:pPr lvl="1" algn="just">
              <a:lnSpc>
                <a:spcPct val="110000"/>
              </a:lnSpc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Eliminazione delle clausole individuali facoltative che consentono il recesso anticipato del committente</a:t>
            </a:r>
          </a:p>
          <a:p>
            <a:pPr lvl="2" algn="just">
              <a:lnSpc>
                <a:spcPct val="110000"/>
              </a:lnSpc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Resta salva però la possibilità di recesso per giusta causa, incapacità professionale del collaboratore (ma solo se tale da rendere impossibile l’attuazione del progetto) e per cessazione dell’attività</a:t>
            </a:r>
          </a:p>
          <a:p>
            <a:pPr lvl="1" algn="just">
              <a:lnSpc>
                <a:spcPct val="110000"/>
              </a:lnSpc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Abolizione del concetto di “programma”</a:t>
            </a:r>
            <a:endParaRPr lang="it-IT" dirty="0">
              <a:solidFill>
                <a:srgbClr val="0070C0"/>
              </a:solidFill>
            </a:endParaRPr>
          </a:p>
        </p:txBody>
      </p:sp>
      <p:pic>
        <p:nvPicPr>
          <p:cNvPr id="4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152400"/>
            <a:ext cx="7787208" cy="990600"/>
          </a:xfrm>
        </p:spPr>
        <p:txBody>
          <a:bodyPr/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Lavoro a progetto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83568" y="1219200"/>
            <a:ext cx="8003232" cy="4937760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r>
              <a:rPr lang="it-IT" sz="2300" dirty="0" smtClean="0">
                <a:solidFill>
                  <a:srgbClr val="0070C0"/>
                </a:solidFill>
              </a:rPr>
              <a:t>Nel caso in cui mancasse un progetto specifico, il contratto a progetto viene considerato, </a:t>
            </a:r>
            <a:r>
              <a:rPr lang="it-IT" sz="2300" u="sng" dirty="0" smtClean="0">
                <a:solidFill>
                  <a:srgbClr val="0070C0"/>
                </a:solidFill>
              </a:rPr>
              <a:t>con presunzione assoluta</a:t>
            </a:r>
            <a:r>
              <a:rPr lang="it-IT" sz="2300" dirty="0" smtClean="0">
                <a:solidFill>
                  <a:srgbClr val="0070C0"/>
                </a:solidFill>
              </a:rPr>
              <a:t>, un contratto di </a:t>
            </a:r>
            <a:r>
              <a:rPr lang="it-IT" sz="2300" u="sng" dirty="0" smtClean="0">
                <a:solidFill>
                  <a:srgbClr val="0070C0"/>
                </a:solidFill>
              </a:rPr>
              <a:t>lavoro subordinato a tempo indeterminato</a:t>
            </a:r>
          </a:p>
          <a:p>
            <a:pPr algn="just">
              <a:spcBef>
                <a:spcPts val="1200"/>
              </a:spcBef>
              <a:spcAft>
                <a:spcPts val="400"/>
              </a:spcAft>
            </a:pPr>
            <a:r>
              <a:rPr lang="it-IT" sz="2300" dirty="0" smtClean="0">
                <a:solidFill>
                  <a:srgbClr val="0070C0"/>
                </a:solidFill>
              </a:rPr>
              <a:t>Disincentivi contributivi:</a:t>
            </a:r>
          </a:p>
          <a:p>
            <a:pPr lvl="1" algn="just">
              <a:spcBef>
                <a:spcPts val="0"/>
              </a:spcBef>
              <a:spcAft>
                <a:spcPts val="600"/>
              </a:spcAft>
            </a:pPr>
            <a:r>
              <a:rPr lang="it-IT" sz="2000" dirty="0" smtClean="0">
                <a:solidFill>
                  <a:srgbClr val="0070C0"/>
                </a:solidFill>
              </a:rPr>
              <a:t>Aumento dell’aliquota contributiva IVS degli iscritti alla Gestione separata INPS</a:t>
            </a:r>
          </a:p>
          <a:p>
            <a:pPr lvl="1" algn="just">
              <a:buNone/>
            </a:pPr>
            <a:endParaRPr lang="it-IT" dirty="0">
              <a:solidFill>
                <a:srgbClr val="0070C0"/>
              </a:solidFill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755576" y="3645024"/>
          <a:ext cx="7776864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1"/>
                <a:gridCol w="2808311"/>
                <a:gridCol w="28083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Anno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Aliquota non iscritti ad altra gestione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Aliquota iscritti ad altra gestione o pensionati</a:t>
                      </a:r>
                      <a:endParaRPr lang="it-IT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2013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28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19</a:t>
                      </a:r>
                      <a:endParaRPr lang="it-IT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2014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29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20</a:t>
                      </a:r>
                      <a:endParaRPr lang="it-IT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2015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30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21</a:t>
                      </a:r>
                      <a:endParaRPr lang="it-IT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2016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31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22</a:t>
                      </a:r>
                      <a:endParaRPr lang="it-IT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2017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32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23</a:t>
                      </a:r>
                      <a:endParaRPr lang="it-IT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2018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33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24</a:t>
                      </a:r>
                      <a:endParaRPr lang="it-IT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152400"/>
            <a:ext cx="7715200" cy="990600"/>
          </a:xfrm>
        </p:spPr>
        <p:txBody>
          <a:bodyPr/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Partite IVA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1043608" y="1412776"/>
            <a:ext cx="7643192" cy="5112568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it-IT" sz="2700" dirty="0" smtClean="0">
                <a:solidFill>
                  <a:srgbClr val="0070C0"/>
                </a:solidFill>
              </a:rPr>
              <a:t>Si presume (salvo prova contraria) il carattere coordinato e continuativo della prestazione nei casi in cui ricorra </a:t>
            </a:r>
            <a:r>
              <a:rPr lang="it-IT" sz="2700" u="sng" dirty="0" smtClean="0">
                <a:solidFill>
                  <a:srgbClr val="0070C0"/>
                </a:solidFill>
              </a:rPr>
              <a:t>anche uno soltanto</a:t>
            </a:r>
            <a:r>
              <a:rPr lang="it-IT" sz="2700" dirty="0" smtClean="0">
                <a:solidFill>
                  <a:srgbClr val="0070C0"/>
                </a:solidFill>
              </a:rPr>
              <a:t> dei seguenti “indici”:</a:t>
            </a:r>
          </a:p>
          <a:p>
            <a:pPr marL="731520" lvl="1" indent="-45720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it-IT" sz="2400" dirty="0" smtClean="0">
                <a:solidFill>
                  <a:srgbClr val="0070C0"/>
                </a:solidFill>
              </a:rPr>
              <a:t>la collaborazione duri complessivamente più di 6 mesi nell’arco di un anno;</a:t>
            </a:r>
          </a:p>
          <a:p>
            <a:pPr marL="731520" lvl="1" indent="-45720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it-IT" sz="2400" dirty="0" smtClean="0">
                <a:solidFill>
                  <a:srgbClr val="0070C0"/>
                </a:solidFill>
              </a:rPr>
              <a:t>il collaboratore ne ricavi più del 75% dei corrispettivi complessivi, </a:t>
            </a:r>
            <a:r>
              <a:rPr lang="it-IT" sz="2400" u="sng" dirty="0" smtClean="0">
                <a:solidFill>
                  <a:srgbClr val="0070C0"/>
                </a:solidFill>
              </a:rPr>
              <a:t>anche se fatturati a più soggetti riconducibili alla medesima attività imprenditoriale</a:t>
            </a:r>
            <a:r>
              <a:rPr lang="it-IT" sz="2400" dirty="0" smtClean="0">
                <a:solidFill>
                  <a:srgbClr val="0070C0"/>
                </a:solidFill>
              </a:rPr>
              <a:t>;</a:t>
            </a:r>
          </a:p>
          <a:p>
            <a:pPr marL="731520" lvl="1" indent="-45720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it-IT" sz="2400" dirty="0" smtClean="0">
                <a:solidFill>
                  <a:srgbClr val="0070C0"/>
                </a:solidFill>
              </a:rPr>
              <a:t>il collaboratore abbia una postazione di lavoro presso una delle sedi del committente</a:t>
            </a:r>
          </a:p>
          <a:p>
            <a:pPr marL="273600" indent="-273600" algn="just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it-IT" sz="2700" dirty="0" smtClean="0">
                <a:solidFill>
                  <a:srgbClr val="0070C0"/>
                </a:solidFill>
              </a:rPr>
              <a:t>Nel caso di un utilizzo improprio della collaborazione, il titolare di partita IVA viene considerato un collaboratore coordinato e continuativo </a:t>
            </a:r>
          </a:p>
          <a:p>
            <a:pPr marL="457200" indent="-457200" algn="ctr">
              <a:lnSpc>
                <a:spcPct val="120000"/>
              </a:lnSpc>
              <a:spcAft>
                <a:spcPts val="600"/>
              </a:spcAft>
              <a:buNone/>
            </a:pPr>
            <a:r>
              <a:rPr lang="it-IT" sz="4100" b="1" dirty="0" smtClean="0">
                <a:solidFill>
                  <a:srgbClr val="0070C0"/>
                </a:solidFill>
              </a:rPr>
              <a:t>ma</a:t>
            </a:r>
          </a:p>
          <a:p>
            <a:pPr marL="273600" lvl="1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it-IT" sz="2700" i="1" dirty="0" smtClean="0">
                <a:solidFill>
                  <a:srgbClr val="0070C0"/>
                </a:solidFill>
              </a:rPr>
              <a:t>data la mancanza di un progetto</a:t>
            </a:r>
            <a:r>
              <a:rPr lang="it-IT" sz="2700" dirty="0" smtClean="0">
                <a:solidFill>
                  <a:srgbClr val="0070C0"/>
                </a:solidFill>
              </a:rPr>
              <a:t>, il suo rapporto verrà poi considerato quale rapporto di lavoro subordinato a tempo indeterminato, sin dalla sua data di costituzione, in base all’art. 69, comma 1, del Dlgs 276/2003</a:t>
            </a:r>
          </a:p>
        </p:txBody>
      </p:sp>
      <p:pic>
        <p:nvPicPr>
          <p:cNvPr id="4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4294967295"/>
          </p:nvPr>
        </p:nvSpPr>
        <p:spPr>
          <a:xfrm>
            <a:off x="971600" y="4077072"/>
            <a:ext cx="7632848" cy="1800200"/>
          </a:xfrm>
        </p:spPr>
        <p:txBody>
          <a:bodyPr>
            <a:normAutofit fontScale="85000" lnSpcReduction="10000"/>
          </a:bodyPr>
          <a:lstStyle/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it-IT" sz="2300" dirty="0" smtClean="0">
                <a:solidFill>
                  <a:srgbClr val="0070C0"/>
                </a:solidFill>
              </a:rPr>
              <a:t>Limitazione del campo di applicazione dell’istituto</a:t>
            </a:r>
          </a:p>
          <a:p>
            <a:pPr lvl="1" algn="just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sz="2000" dirty="0" smtClean="0">
                <a:solidFill>
                  <a:srgbClr val="0070C0"/>
                </a:solidFill>
              </a:rPr>
              <a:t>Prevista la riforma dell’art. 70 del </a:t>
            </a:r>
            <a:r>
              <a:rPr lang="it-IT" sz="2000" dirty="0" err="1" smtClean="0">
                <a:solidFill>
                  <a:srgbClr val="0070C0"/>
                </a:solidFill>
              </a:rPr>
              <a:t>Dlgs</a:t>
            </a:r>
            <a:r>
              <a:rPr lang="it-IT" sz="2000" dirty="0" smtClean="0">
                <a:solidFill>
                  <a:srgbClr val="0070C0"/>
                </a:solidFill>
              </a:rPr>
              <a:t> 276/2003 e successive modifiche  (Definizione e campo di applicazione delle prestazioni di lavoro accessorio), volte a restringere il campo di operatività dell’istituto.</a:t>
            </a:r>
          </a:p>
          <a:p>
            <a:pPr algn="just">
              <a:spcBef>
                <a:spcPts val="1200"/>
              </a:spcBef>
            </a:pPr>
            <a:r>
              <a:rPr lang="it-IT" sz="2300" dirty="0" smtClean="0">
                <a:solidFill>
                  <a:srgbClr val="0070C0"/>
                </a:solidFill>
              </a:rPr>
              <a:t>Regolazione del regime orario dei buoni (</a:t>
            </a:r>
            <a:r>
              <a:rPr lang="it-IT" sz="2300" i="1" dirty="0" smtClean="0">
                <a:solidFill>
                  <a:srgbClr val="0070C0"/>
                </a:solidFill>
              </a:rPr>
              <a:t>voucher</a:t>
            </a:r>
            <a:r>
              <a:rPr lang="it-IT" sz="2300" dirty="0" smtClean="0">
                <a:solidFill>
                  <a:srgbClr val="0070C0"/>
                </a:solidFill>
              </a:rPr>
              <a:t>)</a:t>
            </a:r>
            <a:endParaRPr lang="it-IT" sz="2300" dirty="0">
              <a:solidFill>
                <a:srgbClr val="0070C0"/>
              </a:solidFill>
            </a:endParaRPr>
          </a:p>
        </p:txBody>
      </p:sp>
      <p:sp>
        <p:nvSpPr>
          <p:cNvPr id="5" name="Titolo 1"/>
          <p:cNvSpPr txBox="1">
            <a:spLocks/>
          </p:cNvSpPr>
          <p:nvPr/>
        </p:nvSpPr>
        <p:spPr>
          <a:xfrm>
            <a:off x="971600" y="548680"/>
            <a:ext cx="7797552" cy="990600"/>
          </a:xfrm>
          <a:prstGeom prst="rect">
            <a:avLst/>
          </a:prstGeom>
        </p:spPr>
        <p:txBody>
          <a:bodyPr vert="horz" anchor="b" anchorCtr="0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Associazione in partecipazione con apporto di lavoro</a:t>
            </a:r>
            <a:endParaRPr kumimoji="0" lang="it-IT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971600" y="2852936"/>
            <a:ext cx="7725544" cy="990600"/>
          </a:xfrm>
          <a:prstGeom prst="rect">
            <a:avLst/>
          </a:prstGeom>
        </p:spPr>
        <p:txBody>
          <a:bodyPr vert="horz" anchor="b" anchorCtr="0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Lavoro accessorio</a:t>
            </a:r>
            <a:endParaRPr kumimoji="0" lang="it-IT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899592" y="1772816"/>
            <a:ext cx="7704856" cy="1008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it-IT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L’istituto resta</a:t>
            </a:r>
            <a:r>
              <a:rPr kumimoji="0" lang="it-IT" sz="21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vigore</a:t>
            </a:r>
            <a:r>
              <a:rPr kumimoji="0" lang="it-IT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solo per le associazioni tra familiari entro il 1° grado o coniugi</a:t>
            </a:r>
            <a:endParaRPr kumimoji="0" lang="it-IT" sz="21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608" y="152400"/>
            <a:ext cx="7643192" cy="990600"/>
          </a:xfrm>
        </p:spPr>
        <p:txBody>
          <a:bodyPr/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Tirocini formativi (</a:t>
            </a:r>
            <a:r>
              <a:rPr lang="it-IT" i="1" dirty="0" smtClean="0">
                <a:solidFill>
                  <a:srgbClr val="0070C0"/>
                </a:solidFill>
              </a:rPr>
              <a:t>stage</a:t>
            </a:r>
            <a:r>
              <a:rPr lang="it-IT" dirty="0" smtClean="0">
                <a:solidFill>
                  <a:srgbClr val="0070C0"/>
                </a:solidFill>
              </a:rPr>
              <a:t>)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83568" y="1916832"/>
            <a:ext cx="8229600" cy="4240128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it-IT" sz="2400" dirty="0" smtClean="0">
                <a:solidFill>
                  <a:srgbClr val="0070C0"/>
                </a:solidFill>
              </a:rPr>
              <a:t>Introduzione di linee guida, individuate unitamente alle regioni, per creare degli standard minimi di uniformità della disciplina dei tirocini informativi e di orientamento, da applicare sull’intero territorio nazionale</a:t>
            </a:r>
          </a:p>
          <a:p>
            <a:pPr algn="just">
              <a:spcBef>
                <a:spcPts val="3000"/>
              </a:spcBef>
              <a:spcAft>
                <a:spcPts val="600"/>
              </a:spcAft>
            </a:pPr>
            <a:r>
              <a:rPr lang="it-IT" sz="2400" dirty="0" smtClean="0">
                <a:solidFill>
                  <a:srgbClr val="0070C0"/>
                </a:solidFill>
              </a:rPr>
              <a:t>Lo Stato si riserva, inoltre, di disciplinare i periodi di attività lavorativa “</a:t>
            </a:r>
            <a:r>
              <a:rPr lang="it-IT" sz="2400" i="1" dirty="0" smtClean="0">
                <a:solidFill>
                  <a:srgbClr val="0070C0"/>
                </a:solidFill>
              </a:rPr>
              <a:t>che non costituiscono momenti del percorso di tirocinio formativo”.</a:t>
            </a:r>
            <a:endParaRPr lang="it-IT" sz="2400" i="1" dirty="0">
              <a:solidFill>
                <a:srgbClr val="0070C0"/>
              </a:solidFill>
            </a:endParaRPr>
          </a:p>
        </p:txBody>
      </p:sp>
      <p:pic>
        <p:nvPicPr>
          <p:cNvPr id="4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Obiettivi della riforma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83568" y="1484784"/>
            <a:ext cx="8003232" cy="4672176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Rendere più dinamico e flessibile il mercato del lavoro, con interventi mirati a: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Ridistribuire in modo più equo le tutele dell’impiego</a:t>
            </a:r>
          </a:p>
          <a:p>
            <a:pPr lvl="2" algn="just">
              <a:spcBef>
                <a:spcPts val="60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Ponendo dei limiti alla flessibilità in entrata e adattando quella in uscita al mutato contesto economico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Ridisegnare il sistema degli ammortizzatori sociali e delle relative politiche attive del lavoro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Incentivare l’instaurazione di rapporti di lavoro più stabili</a:t>
            </a:r>
          </a:p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Disincentivare l’uso elusivo degli istituti contrattuali vigenti relativamente agli obblighi contributivi e fiscali</a:t>
            </a:r>
          </a:p>
        </p:txBody>
      </p:sp>
      <p:pic>
        <p:nvPicPr>
          <p:cNvPr id="4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Flessibilità in entrata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83568" y="1484784"/>
            <a:ext cx="8003232" cy="4672176"/>
          </a:xfrm>
        </p:spPr>
        <p:txBody>
          <a:bodyPr/>
          <a:lstStyle/>
          <a:p>
            <a:pPr marL="457200" indent="-457200" algn="just">
              <a:buClr>
                <a:srgbClr val="145092"/>
              </a:buClr>
              <a:buFont typeface="+mj-lt"/>
              <a:buAutoNum type="arabicParenR"/>
              <a:defRPr/>
            </a:pPr>
            <a:r>
              <a:rPr lang="it-IT" sz="2400" dirty="0" smtClean="0">
                <a:solidFill>
                  <a:srgbClr val="0070C0"/>
                </a:solidFill>
              </a:rPr>
              <a:t>Contratto a tempo determinato</a:t>
            </a:r>
          </a:p>
          <a:p>
            <a:pPr marL="457200" indent="-457200" algn="just">
              <a:buClr>
                <a:srgbClr val="145092"/>
              </a:buClr>
              <a:buFont typeface="+mj-lt"/>
              <a:buAutoNum type="arabicParenR"/>
              <a:defRPr/>
            </a:pPr>
            <a:r>
              <a:rPr lang="it-IT" sz="2400" dirty="0" smtClean="0">
                <a:solidFill>
                  <a:srgbClr val="0070C0"/>
                </a:solidFill>
              </a:rPr>
              <a:t>Contratto di inserimento</a:t>
            </a:r>
          </a:p>
          <a:p>
            <a:pPr marL="457200" indent="-457200" algn="just">
              <a:buClr>
                <a:srgbClr val="145092"/>
              </a:buClr>
              <a:buFont typeface="+mj-lt"/>
              <a:buAutoNum type="arabicParenR"/>
              <a:defRPr/>
            </a:pPr>
            <a:r>
              <a:rPr lang="it-IT" sz="2400" dirty="0" smtClean="0">
                <a:solidFill>
                  <a:srgbClr val="0070C0"/>
                </a:solidFill>
              </a:rPr>
              <a:t>Apprendistato</a:t>
            </a:r>
          </a:p>
          <a:p>
            <a:pPr marL="457200" indent="-457200" algn="just">
              <a:buClr>
                <a:srgbClr val="145092"/>
              </a:buClr>
              <a:buFont typeface="+mj-lt"/>
              <a:buAutoNum type="arabicParenR"/>
              <a:defRPr/>
            </a:pPr>
            <a:r>
              <a:rPr lang="it-IT" sz="2400" dirty="0" smtClean="0">
                <a:solidFill>
                  <a:srgbClr val="0070C0"/>
                </a:solidFill>
              </a:rPr>
              <a:t>Contratto di lavoro a tempo parziale</a:t>
            </a:r>
          </a:p>
          <a:p>
            <a:pPr marL="457200" indent="-457200" algn="just">
              <a:buClr>
                <a:srgbClr val="145092"/>
              </a:buClr>
              <a:buFont typeface="+mj-lt"/>
              <a:buAutoNum type="arabicParenR"/>
              <a:defRPr/>
            </a:pPr>
            <a:r>
              <a:rPr lang="it-IT" sz="2400" dirty="0" smtClean="0">
                <a:solidFill>
                  <a:srgbClr val="0070C0"/>
                </a:solidFill>
              </a:rPr>
              <a:t>Contratto di lavoro intermittente</a:t>
            </a:r>
          </a:p>
          <a:p>
            <a:pPr marL="457200" indent="-457200" algn="just">
              <a:buClr>
                <a:srgbClr val="145092"/>
              </a:buClr>
              <a:buFont typeface="+mj-lt"/>
              <a:buAutoNum type="arabicParenR"/>
              <a:defRPr/>
            </a:pPr>
            <a:r>
              <a:rPr lang="it-IT" sz="2400" dirty="0" smtClean="0">
                <a:solidFill>
                  <a:srgbClr val="0070C0"/>
                </a:solidFill>
              </a:rPr>
              <a:t>Lavoro a progetto</a:t>
            </a:r>
          </a:p>
          <a:p>
            <a:pPr marL="457200" indent="-457200" algn="just">
              <a:buClr>
                <a:srgbClr val="145092"/>
              </a:buClr>
              <a:buFont typeface="+mj-lt"/>
              <a:buAutoNum type="arabicParenR"/>
              <a:defRPr/>
            </a:pPr>
            <a:r>
              <a:rPr lang="it-IT" sz="2400" dirty="0" smtClean="0">
                <a:solidFill>
                  <a:srgbClr val="0070C0"/>
                </a:solidFill>
              </a:rPr>
              <a:t>Partite IVA</a:t>
            </a:r>
          </a:p>
          <a:p>
            <a:pPr marL="457200" indent="-457200" algn="just">
              <a:buClr>
                <a:srgbClr val="145092"/>
              </a:buClr>
              <a:buFont typeface="+mj-lt"/>
              <a:buAutoNum type="arabicParenR"/>
              <a:defRPr/>
            </a:pPr>
            <a:r>
              <a:rPr lang="it-IT" sz="2400" dirty="0" smtClean="0">
                <a:solidFill>
                  <a:srgbClr val="0070C0"/>
                </a:solidFill>
              </a:rPr>
              <a:t>Associazione in partecipazione con apporto di lavoro</a:t>
            </a:r>
          </a:p>
          <a:p>
            <a:pPr marL="457200" indent="-457200" algn="just">
              <a:buClr>
                <a:srgbClr val="145092"/>
              </a:buClr>
              <a:buFont typeface="+mj-lt"/>
              <a:buAutoNum type="arabicParenR"/>
              <a:defRPr/>
            </a:pPr>
            <a:r>
              <a:rPr lang="it-IT" sz="2400" dirty="0" smtClean="0">
                <a:solidFill>
                  <a:srgbClr val="0070C0"/>
                </a:solidFill>
              </a:rPr>
              <a:t>Lavoro accessorio</a:t>
            </a:r>
          </a:p>
          <a:p>
            <a:pPr marL="457200" indent="-457200" algn="just">
              <a:buClr>
                <a:srgbClr val="145092"/>
              </a:buClr>
              <a:buFont typeface="+mj-lt"/>
              <a:buAutoNum type="arabicParenR"/>
              <a:defRPr/>
            </a:pPr>
            <a:r>
              <a:rPr lang="it-IT" sz="2400" dirty="0" smtClean="0">
                <a:solidFill>
                  <a:srgbClr val="0070C0"/>
                </a:solidFill>
              </a:rPr>
              <a:t>Tirocini formativi (stage)</a:t>
            </a:r>
          </a:p>
        </p:txBody>
      </p:sp>
      <p:pic>
        <p:nvPicPr>
          <p:cNvPr id="4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Contratto a tempo determinato 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83568" y="1196752"/>
            <a:ext cx="8003232" cy="5472608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Incremento del costo contributivo (aliquota aggiuntiva, pari all’1,4%), che andrà a finanziare l’ASpI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L’aumento non si applica </a:t>
            </a:r>
          </a:p>
          <a:p>
            <a:pPr lvl="2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ai lavoratori assunti per motivi di sostituzione</a:t>
            </a:r>
          </a:p>
          <a:p>
            <a:pPr lvl="2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agli stagionali elencati nel DPR 1525/63: da valutare l’eventuale esonero per la stagionalità come prevista da contratti e accordi collettivi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Nel caso di trasformazione in contratto a tempo indeterminato: restituzione dell’aliquota aggiuntiva versata, fino a un massimo di 6 mensilità,  con decorrenza al termine del periodo prova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Aumento dell’intervallo temporale tra un contratto e l’altro</a:t>
            </a:r>
          </a:p>
          <a:p>
            <a:pPr marL="731520" lvl="1" indent="-45720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it-IT" dirty="0" smtClean="0">
                <a:solidFill>
                  <a:srgbClr val="0070C0"/>
                </a:solidFill>
              </a:rPr>
              <a:t>60 giorni (ora 10) per contratti di durata </a:t>
            </a:r>
            <a:r>
              <a:rPr lang="it-IT" i="1" dirty="0" smtClean="0">
                <a:solidFill>
                  <a:srgbClr val="0070C0"/>
                </a:solidFill>
              </a:rPr>
              <a:t>inferiore</a:t>
            </a:r>
            <a:r>
              <a:rPr lang="it-IT" dirty="0" smtClean="0">
                <a:solidFill>
                  <a:srgbClr val="0070C0"/>
                </a:solidFill>
              </a:rPr>
              <a:t> ai 6 mesi</a:t>
            </a:r>
          </a:p>
          <a:p>
            <a:pPr marL="731520" lvl="1" indent="-45720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it-IT" dirty="0" smtClean="0">
                <a:solidFill>
                  <a:srgbClr val="0070C0"/>
                </a:solidFill>
              </a:rPr>
              <a:t>90 giorni (ora 20) per contratti di durata </a:t>
            </a:r>
            <a:r>
              <a:rPr lang="it-IT" i="1" dirty="0" smtClean="0">
                <a:solidFill>
                  <a:srgbClr val="0070C0"/>
                </a:solidFill>
              </a:rPr>
              <a:t>superiore</a:t>
            </a:r>
            <a:r>
              <a:rPr lang="it-IT" dirty="0" smtClean="0">
                <a:solidFill>
                  <a:srgbClr val="0070C0"/>
                </a:solidFill>
              </a:rPr>
              <a:t> ai 6 mesi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Tuttavia i termini del contratto possono essere estesi per esigenze organizzative a 30 giorni nel primo caso (ora 20) e a 50 nel secondo (ora 30)</a:t>
            </a:r>
          </a:p>
        </p:txBody>
      </p:sp>
      <p:pic>
        <p:nvPicPr>
          <p:cNvPr id="4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Contratto a tempo determinato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83568" y="1196752"/>
            <a:ext cx="8003232" cy="5472608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Eliminazione della causale (di cui all’art. 1 del Dlgs 368/2001) per il primo contratto a termine 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Periodo massimo dei contratti a termine con il medesimo dipendente pari a 36 mesi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Comprensivi di proroghe, rinnovi </a:t>
            </a:r>
            <a:r>
              <a:rPr lang="it-IT" u="sng" dirty="0" smtClean="0">
                <a:solidFill>
                  <a:srgbClr val="0070C0"/>
                </a:solidFill>
              </a:rPr>
              <a:t>e periodi di lavoro somministrato</a:t>
            </a:r>
            <a:r>
              <a:rPr lang="it-IT" dirty="0" smtClean="0">
                <a:solidFill>
                  <a:srgbClr val="0070C0"/>
                </a:solidFill>
              </a:rPr>
              <a:t> intercorsi tra il lavoratore e il datore di lavoro/utilizzatore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Regime delle sanzioni in caso di illegittimità del termine: conferma del “collegato lavoro”</a:t>
            </a:r>
          </a:p>
          <a:p>
            <a:pPr marL="731520" lvl="1" indent="-45720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it-IT" dirty="0" smtClean="0">
                <a:solidFill>
                  <a:srgbClr val="0070C0"/>
                </a:solidFill>
              </a:rPr>
              <a:t>“conversione” del contratto </a:t>
            </a:r>
          </a:p>
          <a:p>
            <a:pPr marL="731520" lvl="1" indent="-45720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it-IT" dirty="0" smtClean="0">
                <a:solidFill>
                  <a:srgbClr val="0070C0"/>
                </a:solidFill>
              </a:rPr>
              <a:t>risarcimento compreso tra 2,5 e 12 mensilità retributive “onnicomprensive”</a:t>
            </a:r>
          </a:p>
          <a:p>
            <a:pPr marL="273600" indent="-273600" algn="just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Aumento del termine per l’impugnazione stragiudiziale (da 60 a 120 giorni dalla cessazione dello stesso) </a:t>
            </a:r>
          </a:p>
          <a:p>
            <a:pPr marL="547920" lvl="1" indent="-273600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Invariato, invece, il termine per l’impugnazione giudiziale.</a:t>
            </a:r>
          </a:p>
        </p:txBody>
      </p:sp>
      <p:pic>
        <p:nvPicPr>
          <p:cNvPr id="4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Contratto di inserimento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83568" y="1772816"/>
            <a:ext cx="8003232" cy="4384144"/>
          </a:xfrm>
        </p:spPr>
        <p:txBody>
          <a:bodyPr/>
          <a:lstStyle/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it-IT" sz="2400" dirty="0" smtClean="0">
                <a:solidFill>
                  <a:srgbClr val="0070C0"/>
                </a:solidFill>
              </a:rPr>
              <a:t>L’agevolazione contributiva prevista è riservata </a:t>
            </a:r>
            <a:r>
              <a:rPr lang="it-IT" sz="2400" u="sng" dirty="0" smtClean="0">
                <a:solidFill>
                  <a:srgbClr val="0070C0"/>
                </a:solidFill>
              </a:rPr>
              <a:t>soltanto</a:t>
            </a:r>
            <a:r>
              <a:rPr lang="it-IT" sz="2400" dirty="0" smtClean="0">
                <a:solidFill>
                  <a:srgbClr val="0070C0"/>
                </a:solidFill>
              </a:rPr>
              <a:t> per i lavoratori ultra cinquantenni, disoccupati da almeno 12 mesi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it-IT" sz="2400" dirty="0" smtClean="0">
                <a:solidFill>
                  <a:srgbClr val="0070C0"/>
                </a:solidFill>
              </a:rPr>
              <a:t>Riduzione del 50% dei contributi previdenziali posti a carico del datore di lavoro, per un periodo di</a:t>
            </a:r>
          </a:p>
          <a:p>
            <a:pPr marL="731520" lvl="1" indent="-457200" algn="just">
              <a:spcBef>
                <a:spcPts val="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it-IT" sz="2100" dirty="0" smtClean="0">
                <a:solidFill>
                  <a:srgbClr val="0070C0"/>
                </a:solidFill>
              </a:rPr>
              <a:t>12 mesi nel caso di lavoro a tempo determinato (prorogato di altri 6 mesi nel caso di una successiva stabilizzazione)</a:t>
            </a:r>
          </a:p>
          <a:p>
            <a:pPr marL="731520" lvl="1" indent="-457200" algn="just">
              <a:spcBef>
                <a:spcPts val="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it-IT" sz="2100" dirty="0" smtClean="0">
                <a:solidFill>
                  <a:srgbClr val="0070C0"/>
                </a:solidFill>
              </a:rPr>
              <a:t>18 mesi nel caso di assunzione a tempo indeterminato</a:t>
            </a:r>
          </a:p>
          <a:p>
            <a:pPr algn="just">
              <a:spcBef>
                <a:spcPts val="1200"/>
              </a:spcBef>
              <a:spcAft>
                <a:spcPts val="600"/>
              </a:spcAft>
            </a:pPr>
            <a:endParaRPr lang="it-IT" sz="2400" dirty="0">
              <a:solidFill>
                <a:srgbClr val="0070C0"/>
              </a:solidFill>
            </a:endParaRPr>
          </a:p>
        </p:txBody>
      </p:sp>
      <p:pic>
        <p:nvPicPr>
          <p:cNvPr id="4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52400"/>
            <a:ext cx="8003232" cy="990600"/>
          </a:xfrm>
        </p:spPr>
        <p:txBody>
          <a:bodyPr/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Apprendistato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83568" y="1268760"/>
            <a:ext cx="8003232" cy="5328592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20000"/>
              </a:lnSpc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Percorso privilegiato per l’ingresso dei giovani nel mondo del lavoro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Convalidato l’impianto del D.lgs. 167/2011, con alcune novità: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le assunzioni di nuovi apprendisti vengono subordinate al rispetto della percentuale di stabilizzazioni fatte nell’ultimo triennio (pari al 50%)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il rapporto tra apprendisti e lavoratori qualificati sale da 1/1 a 3/2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la durata minima dell’apprendistato è fissata a 6 mesi </a:t>
            </a:r>
          </a:p>
          <a:p>
            <a:pPr lvl="1" algn="just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resta salva la possibilità di durate inferiori per le attività stagionali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La disciplina dell’apprendistato continua ad applicarsi </a:t>
            </a:r>
            <a:r>
              <a:rPr lang="it-IT" i="1" dirty="0" smtClean="0">
                <a:solidFill>
                  <a:srgbClr val="0070C0"/>
                </a:solidFill>
              </a:rPr>
              <a:t>anche durante l’eventuale periodo di preavviso al termine del periodo di formazione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</a:pPr>
            <a:r>
              <a:rPr lang="it-IT" dirty="0" smtClean="0">
                <a:solidFill>
                  <a:srgbClr val="0070C0"/>
                </a:solidFill>
              </a:rPr>
              <a:t>Finché il libretto formativo non sarà operativo, il datore di lavoro potrà sostituire la registrazione della formazione con un’apposita dichiarazione</a:t>
            </a:r>
            <a:endParaRPr lang="it-IT" dirty="0">
              <a:solidFill>
                <a:srgbClr val="0070C0"/>
              </a:solidFill>
            </a:endParaRPr>
          </a:p>
        </p:txBody>
      </p:sp>
      <p:pic>
        <p:nvPicPr>
          <p:cNvPr id="4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52400"/>
            <a:ext cx="8003232" cy="990600"/>
          </a:xfrm>
        </p:spPr>
        <p:txBody>
          <a:bodyPr/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Contratto di lavoro a tempo parziale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83568" y="1484784"/>
            <a:ext cx="8003232" cy="4672176"/>
          </a:xfrm>
        </p:spPr>
        <p:txBody>
          <a:bodyPr/>
          <a:lstStyle/>
          <a:p>
            <a:pPr algn="just">
              <a:spcBef>
                <a:spcPts val="1200"/>
              </a:spcBef>
              <a:spcAft>
                <a:spcPts val="600"/>
              </a:spcAft>
            </a:pPr>
            <a:r>
              <a:rPr lang="it-IT" sz="2400" dirty="0" smtClean="0">
                <a:solidFill>
                  <a:srgbClr val="0070C0"/>
                </a:solidFill>
              </a:rPr>
              <a:t>Per le variazioni di orario, attuate in applicazione di clausole elastiche o flessibili </a:t>
            </a:r>
            <a:r>
              <a:rPr lang="it-IT" sz="2400" u="sng" dirty="0" smtClean="0">
                <a:solidFill>
                  <a:srgbClr val="0070C0"/>
                </a:solidFill>
              </a:rPr>
              <a:t>nei casi di part-time </a:t>
            </a:r>
            <a:r>
              <a:rPr lang="it-IT" sz="2400" i="1" u="sng" dirty="0" smtClean="0">
                <a:solidFill>
                  <a:srgbClr val="0070C0"/>
                </a:solidFill>
              </a:rPr>
              <a:t>verticale</a:t>
            </a:r>
            <a:r>
              <a:rPr lang="it-IT" sz="2400" u="sng" dirty="0" smtClean="0">
                <a:solidFill>
                  <a:srgbClr val="0070C0"/>
                </a:solidFill>
              </a:rPr>
              <a:t> o </a:t>
            </a:r>
            <a:r>
              <a:rPr lang="it-IT" sz="2400" i="1" u="sng" dirty="0" smtClean="0">
                <a:solidFill>
                  <a:srgbClr val="0070C0"/>
                </a:solidFill>
              </a:rPr>
              <a:t>misto</a:t>
            </a:r>
            <a:endParaRPr lang="it-IT" sz="2400" u="sng" dirty="0" smtClean="0">
              <a:solidFill>
                <a:srgbClr val="0070C0"/>
              </a:solidFill>
            </a:endParaRPr>
          </a:p>
          <a:p>
            <a:pPr marL="273600" lvl="1" indent="0" algn="just">
              <a:spcBef>
                <a:spcPts val="6600"/>
              </a:spcBef>
              <a:spcAft>
                <a:spcPts val="600"/>
              </a:spcAft>
              <a:buNone/>
            </a:pPr>
            <a:r>
              <a:rPr lang="it-IT" sz="2200" dirty="0" smtClean="0">
                <a:solidFill>
                  <a:srgbClr val="0070C0"/>
                </a:solidFill>
              </a:rPr>
              <a:t>Obbligo di comunicazione amministrativa con modalità snelle e non onerose (sms, fax o PEC), contestuale al già previsto preavviso di 5 giorni da dare al lavoratore</a:t>
            </a:r>
          </a:p>
          <a:p>
            <a:pPr marL="273600" lvl="1" indent="-273600" algn="just">
              <a:spcBef>
                <a:spcPts val="1200"/>
              </a:spcBef>
              <a:spcAft>
                <a:spcPts val="600"/>
              </a:spcAft>
            </a:pPr>
            <a:r>
              <a:rPr lang="it-IT" sz="2400" i="1" dirty="0" smtClean="0">
                <a:solidFill>
                  <a:srgbClr val="0070C0"/>
                </a:solidFill>
              </a:rPr>
              <a:t>Introduzione del “diritto di ripensamento”, </a:t>
            </a:r>
            <a:r>
              <a:rPr lang="it-IT" sz="2400" dirty="0" smtClean="0">
                <a:solidFill>
                  <a:srgbClr val="0070C0"/>
                </a:solidFill>
              </a:rPr>
              <a:t>in relazione alle clausole elastiche o flessibili, per motivi previsti dalla legge o dai contratti collettivi</a:t>
            </a:r>
            <a:endParaRPr lang="it-IT" sz="2400" i="1" dirty="0" smtClean="0">
              <a:solidFill>
                <a:srgbClr val="0070C0"/>
              </a:solidFill>
            </a:endParaRPr>
          </a:p>
        </p:txBody>
      </p:sp>
      <p:sp>
        <p:nvSpPr>
          <p:cNvPr id="4" name="Freccia in giù 3"/>
          <p:cNvSpPr/>
          <p:nvPr/>
        </p:nvSpPr>
        <p:spPr>
          <a:xfrm>
            <a:off x="4211960" y="2636912"/>
            <a:ext cx="576064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070C0"/>
              </a:solidFill>
            </a:endParaRPr>
          </a:p>
        </p:txBody>
      </p:sp>
      <p:pic>
        <p:nvPicPr>
          <p:cNvPr id="5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52400"/>
            <a:ext cx="8003232" cy="990600"/>
          </a:xfrm>
        </p:spPr>
        <p:txBody>
          <a:bodyPr/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Contratto di lavoro intermittente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683568" y="1700808"/>
            <a:ext cx="8003232" cy="4456152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it-IT" sz="2400" dirty="0" smtClean="0">
                <a:solidFill>
                  <a:srgbClr val="0070C0"/>
                </a:solidFill>
              </a:rPr>
              <a:t>Obbligo della comunicazione amministrativa preventiva (sms, fax o PEC) per ogni chiamata del lavoratore</a:t>
            </a:r>
          </a:p>
          <a:p>
            <a:pPr algn="just">
              <a:spcBef>
                <a:spcPts val="3000"/>
              </a:spcBef>
              <a:spcAft>
                <a:spcPts val="600"/>
              </a:spcAft>
            </a:pPr>
            <a:r>
              <a:rPr lang="it-IT" sz="2400" dirty="0" smtClean="0">
                <a:solidFill>
                  <a:srgbClr val="0070C0"/>
                </a:solidFill>
              </a:rPr>
              <a:t>Con l’abrogazione dell’art. 34, comma 2, del Dlgs 276/2003 i contratti di lavoro intermittente non possono più essere stipulati </a:t>
            </a:r>
            <a:r>
              <a:rPr lang="it-IT" sz="2400" i="1" dirty="0" smtClean="0">
                <a:solidFill>
                  <a:srgbClr val="0070C0"/>
                </a:solidFill>
              </a:rPr>
              <a:t>in ogni caso </a:t>
            </a:r>
            <a:r>
              <a:rPr lang="it-IT" sz="2400" dirty="0" smtClean="0">
                <a:solidFill>
                  <a:srgbClr val="0070C0"/>
                </a:solidFill>
              </a:rPr>
              <a:t>da soggetti con meno di 25 anni di età o con più di 45 anni, anche pensionati</a:t>
            </a:r>
          </a:p>
          <a:p>
            <a:pPr algn="just">
              <a:spcBef>
                <a:spcPts val="3000"/>
              </a:spcBef>
              <a:spcAft>
                <a:spcPts val="600"/>
              </a:spcAft>
            </a:pPr>
            <a:r>
              <a:rPr lang="it-IT" sz="2400" dirty="0" smtClean="0">
                <a:solidFill>
                  <a:srgbClr val="0070C0"/>
                </a:solidFill>
              </a:rPr>
              <a:t>Abrogazione dell’art. 37, del </a:t>
            </a:r>
            <a:r>
              <a:rPr lang="it-IT" sz="2400" dirty="0" err="1" smtClean="0">
                <a:solidFill>
                  <a:srgbClr val="0070C0"/>
                </a:solidFill>
              </a:rPr>
              <a:t>Dlgs</a:t>
            </a:r>
            <a:r>
              <a:rPr lang="it-IT" sz="2400" dirty="0" smtClean="0">
                <a:solidFill>
                  <a:srgbClr val="0070C0"/>
                </a:solidFill>
              </a:rPr>
              <a:t> 276/2003 (lavoro intermittente  in determinati periodi)</a:t>
            </a:r>
            <a:endParaRPr lang="it-IT" sz="2400" dirty="0">
              <a:solidFill>
                <a:srgbClr val="0070C0"/>
              </a:solidFill>
            </a:endParaRPr>
          </a:p>
        </p:txBody>
      </p:sp>
      <p:pic>
        <p:nvPicPr>
          <p:cNvPr id="4" name="Picture 3077"/>
          <p:cNvPicPr>
            <a:picLocks noChangeAspect="1" noChangeArrowheads="1"/>
          </p:cNvPicPr>
          <p:nvPr/>
        </p:nvPicPr>
        <p:blipFill>
          <a:blip r:embed="rId2" cstate="print"/>
          <a:srcRect l="57954" t="19884" r="6819" b="16487"/>
          <a:stretch>
            <a:fillRect/>
          </a:stretch>
        </p:blipFill>
        <p:spPr bwMode="auto">
          <a:xfrm>
            <a:off x="0" y="5943600"/>
            <a:ext cx="81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076"/>
          <p:cNvSpPr>
            <a:spLocks noChangeArrowheads="1" noChangeShapeType="1"/>
          </p:cNvSpPr>
          <p:nvPr/>
        </p:nvSpPr>
        <p:spPr bwMode="auto">
          <a:xfrm>
            <a:off x="0" y="0"/>
            <a:ext cx="685800" cy="5943600"/>
          </a:xfrm>
          <a:prstGeom prst="rect">
            <a:avLst/>
          </a:prstGeom>
          <a:gradFill rotWithShape="1">
            <a:gsLst>
              <a:gs pos="0">
                <a:srgbClr val="0099FF"/>
              </a:gs>
              <a:gs pos="100000">
                <a:schemeClr val="accent1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lIns="36576" tIns="36576" rIns="36576" bIns="36576"/>
          <a:lstStyle/>
          <a:p>
            <a:endParaRPr lang="it-IT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tellite">
  <a:themeElements>
    <a:clrScheme name="Satellit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Satellite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atellit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0</TotalTime>
  <Words>1208</Words>
  <Application>Microsoft Office PowerPoint</Application>
  <PresentationFormat>Presentazione su schermo (4:3)</PresentationFormat>
  <Paragraphs>111</Paragraphs>
  <Slides>14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6" baseType="lpstr">
      <vt:lpstr>Satellite</vt:lpstr>
      <vt:lpstr>Picture</vt:lpstr>
      <vt:lpstr>Sintesi della Riforma del mercato del lavoro – Flessibilità in entrata</vt:lpstr>
      <vt:lpstr>Obiettivi della riforma</vt:lpstr>
      <vt:lpstr>Flessibilità in entrata</vt:lpstr>
      <vt:lpstr>Contratto a tempo determinato </vt:lpstr>
      <vt:lpstr>Contratto a tempo determinato</vt:lpstr>
      <vt:lpstr>Contratto di inserimento</vt:lpstr>
      <vt:lpstr>Apprendistato</vt:lpstr>
      <vt:lpstr>Contratto di lavoro a tempo parziale</vt:lpstr>
      <vt:lpstr>Contratto di lavoro intermittente</vt:lpstr>
      <vt:lpstr>Lavoro a progetto</vt:lpstr>
      <vt:lpstr>Lavoro a progetto</vt:lpstr>
      <vt:lpstr>Partite IVA</vt:lpstr>
      <vt:lpstr>Diapositiva 13</vt:lpstr>
      <vt:lpstr>Tirocini formativi (stage)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Sintesi sulla Riforma del mercato del lavoro</dc:title>
  <dc:creator>IZidaric</dc:creator>
  <cp:lastModifiedBy>RVincenti</cp:lastModifiedBy>
  <cp:revision>197</cp:revision>
  <dcterms:created xsi:type="dcterms:W3CDTF">2012-03-28T08:04:03Z</dcterms:created>
  <dcterms:modified xsi:type="dcterms:W3CDTF">2012-04-02T08:41:58Z</dcterms:modified>
</cp:coreProperties>
</file>