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</p:sldIdLst>
  <p:sldSz cx="9144000" cy="6858000" type="screen4x3"/>
  <p:notesSz cx="6794500" cy="9931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A86DE-4023-4046-9D52-09E558F6D153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B0851-D175-4A30-95DA-727AB500470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ttango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ttango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EFF1BC-2CDD-48ED-8E28-1F091D6A8BCF}" type="datetimeFigureOut">
              <a:rPr lang="it-IT" smtClean="0"/>
              <a:pPr/>
              <a:t>03/04/2012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7722E9B-2597-4036-86AF-C6ECD1542195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Sintesi della Riforma del mercato del lavoro – Flessibilità in uscita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rgbClr val="0070C0"/>
                </a:solidFill>
              </a:rPr>
              <a:t>3 aprile 2012</a:t>
            </a:r>
          </a:p>
          <a:p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6" name="Picture 3077"/>
          <p:cNvPicPr>
            <a:picLocks noChangeAspect="1" noChangeArrowheads="1"/>
          </p:cNvPicPr>
          <p:nvPr/>
        </p:nvPicPr>
        <p:blipFill>
          <a:blip r:embed="rId3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033"/>
          <p:cNvGraphicFramePr>
            <a:graphicFrameLocks noChangeAspect="1"/>
          </p:cNvGraphicFramePr>
          <p:nvPr/>
        </p:nvGraphicFramePr>
        <p:xfrm>
          <a:off x="3757613" y="836613"/>
          <a:ext cx="1893887" cy="1090612"/>
        </p:xfrm>
        <a:graphic>
          <a:graphicData uri="http://schemas.openxmlformats.org/presentationml/2006/ole">
            <p:oleObj spid="_x0000_s1026" name="Picture" r:id="rId4" imgW="1324573" imgH="762552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30712" y="152400"/>
            <a:ext cx="7931224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Congedo paternità obbligatorio</a:t>
            </a:r>
            <a:br>
              <a:rPr lang="it-IT" dirty="0" smtClean="0">
                <a:solidFill>
                  <a:srgbClr val="0070C0"/>
                </a:solidFill>
              </a:rPr>
            </a:br>
            <a:r>
              <a:rPr lang="it-IT" dirty="0" smtClean="0">
                <a:solidFill>
                  <a:srgbClr val="0070C0"/>
                </a:solidFill>
              </a:rPr>
              <a:t>Misure di conciliazione vita-lavoro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30712" y="1219200"/>
            <a:ext cx="7931224" cy="4937760"/>
          </a:xfrm>
        </p:spPr>
        <p:txBody>
          <a:bodyPr/>
          <a:lstStyle/>
          <a:p>
            <a:pPr>
              <a:buNone/>
            </a:pPr>
            <a:endParaRPr lang="it-IT" dirty="0" smtClean="0">
              <a:solidFill>
                <a:srgbClr val="0070C0"/>
              </a:solidFill>
            </a:endParaRPr>
          </a:p>
          <a:p>
            <a:r>
              <a:rPr lang="it-IT" dirty="0" smtClean="0">
                <a:solidFill>
                  <a:srgbClr val="0070C0"/>
                </a:solidFill>
              </a:rPr>
              <a:t>Senza oneri aggiuntivi per le imprese, è prevista l’introduzione di un congedo di paternità obbligatorio entro 5 mesi dalla nascita del figlio e per un periodo pari a tre giorni continuativi</a:t>
            </a:r>
          </a:p>
          <a:p>
            <a:endParaRPr lang="it-IT" dirty="0" smtClean="0">
              <a:solidFill>
                <a:srgbClr val="0070C0"/>
              </a:solidFill>
            </a:endParaRPr>
          </a:p>
          <a:p>
            <a:r>
              <a:rPr lang="it-IT" dirty="0" smtClean="0">
                <a:solidFill>
                  <a:srgbClr val="0070C0"/>
                </a:solidFill>
              </a:rPr>
              <a:t>Introduzione di </a:t>
            </a:r>
            <a:r>
              <a:rPr lang="it-IT" i="1" dirty="0" smtClean="0">
                <a:solidFill>
                  <a:srgbClr val="0070C0"/>
                </a:solidFill>
              </a:rPr>
              <a:t>voucher</a:t>
            </a:r>
            <a:r>
              <a:rPr lang="it-IT" dirty="0" smtClean="0">
                <a:solidFill>
                  <a:srgbClr val="0070C0"/>
                </a:solidFill>
              </a:rPr>
              <a:t>, erogati dall’INPS, per la prestazione di servizi di </a:t>
            </a:r>
            <a:r>
              <a:rPr lang="it-IT" i="1" dirty="0" err="1" smtClean="0">
                <a:solidFill>
                  <a:srgbClr val="0070C0"/>
                </a:solidFill>
              </a:rPr>
              <a:t>baby-sitting</a:t>
            </a:r>
            <a:r>
              <a:rPr lang="it-IT" dirty="0" smtClean="0">
                <a:solidFill>
                  <a:srgbClr val="0070C0"/>
                </a:solidFill>
              </a:rPr>
              <a:t> in alternativa all’utilizzo del periodo di congedo facoltativo di maternità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60935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4604" y="5943600"/>
            <a:ext cx="78333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Flessibilità in uscita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556792"/>
            <a:ext cx="8003232" cy="4600168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Punti trattati:</a:t>
            </a:r>
          </a:p>
          <a:p>
            <a:pPr lvl="1">
              <a:spcBef>
                <a:spcPts val="24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Licenziamenti individuali</a:t>
            </a:r>
          </a:p>
          <a:p>
            <a:pPr marL="1005840" lvl="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smtClean="0">
                <a:solidFill>
                  <a:srgbClr val="0070C0"/>
                </a:solidFill>
              </a:rPr>
              <a:t>Licenziamenti discriminatori</a:t>
            </a:r>
          </a:p>
          <a:p>
            <a:pPr marL="1005840" lvl="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smtClean="0">
                <a:solidFill>
                  <a:srgbClr val="0070C0"/>
                </a:solidFill>
              </a:rPr>
              <a:t>Licenziamenti soggettivi o disciplinari</a:t>
            </a:r>
          </a:p>
          <a:p>
            <a:pPr marL="1005840" lvl="2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it-IT" dirty="0" smtClean="0">
                <a:solidFill>
                  <a:srgbClr val="0070C0"/>
                </a:solidFill>
              </a:rPr>
              <a:t>Licenziamenti oggettivi o economici</a:t>
            </a:r>
          </a:p>
          <a:p>
            <a:pPr lvl="1">
              <a:spcBef>
                <a:spcPts val="3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Rito processuale veloce </a:t>
            </a:r>
          </a:p>
          <a:p>
            <a:pPr lvl="1">
              <a:spcBef>
                <a:spcPts val="3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Dimissioni in bianco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Licenziamenti individuali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8003232" cy="532859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Modifica </a:t>
            </a:r>
            <a:r>
              <a:rPr lang="it-IT" sz="2300" u="sng" dirty="0" smtClean="0">
                <a:solidFill>
                  <a:srgbClr val="0070C0"/>
                </a:solidFill>
              </a:rPr>
              <a:t>dell’art. 18 dello Statuto dei lavoratori</a:t>
            </a:r>
            <a:r>
              <a:rPr lang="it-IT" sz="2300" dirty="0" smtClean="0">
                <a:solidFill>
                  <a:srgbClr val="0070C0"/>
                </a:solidFill>
              </a:rPr>
              <a:t>, in particolare </a:t>
            </a:r>
          </a:p>
          <a:p>
            <a:pPr marL="1440000" indent="0" algn="just">
              <a:spcAft>
                <a:spcPts val="600"/>
              </a:spcAft>
              <a:buNone/>
            </a:pPr>
            <a:r>
              <a:rPr lang="it-IT" sz="2300" dirty="0" smtClean="0">
                <a:solidFill>
                  <a:srgbClr val="0070C0"/>
                </a:solidFill>
              </a:rPr>
              <a:t>al licenziamento individuale illegittimo si applicano tre distinti regimi sanzionatori, in ragione delle motivazioni che lo sorreggono:</a:t>
            </a:r>
          </a:p>
          <a:p>
            <a:pPr marL="1872000" lvl="1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sz="2200" dirty="0" smtClean="0">
                <a:solidFill>
                  <a:srgbClr val="0070C0"/>
                </a:solidFill>
              </a:rPr>
              <a:t>Licenziamenti discriminatori</a:t>
            </a:r>
          </a:p>
          <a:p>
            <a:pPr marL="1872000" lvl="1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sz="2200" dirty="0" smtClean="0">
                <a:solidFill>
                  <a:srgbClr val="0070C0"/>
                </a:solidFill>
              </a:rPr>
              <a:t>Licenziamenti soggettivi o disciplinari</a:t>
            </a:r>
          </a:p>
          <a:p>
            <a:pPr marL="1872000" lvl="1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sz="2200" dirty="0" smtClean="0">
                <a:solidFill>
                  <a:srgbClr val="0070C0"/>
                </a:solidFill>
              </a:rPr>
              <a:t>Licenziamenti oggettivi o economici</a:t>
            </a:r>
            <a:endParaRPr lang="it-IT" sz="2200" u="sng" dirty="0" smtClean="0">
              <a:solidFill>
                <a:srgbClr val="0070C0"/>
              </a:solidFill>
            </a:endParaRP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Diventa </a:t>
            </a:r>
            <a:r>
              <a:rPr lang="it-IT" sz="2300" u="sng" dirty="0" smtClean="0">
                <a:solidFill>
                  <a:srgbClr val="0070C0"/>
                </a:solidFill>
              </a:rPr>
              <a:t>obbligatoria</a:t>
            </a:r>
            <a:r>
              <a:rPr lang="it-IT" sz="2300" dirty="0" smtClean="0">
                <a:solidFill>
                  <a:srgbClr val="0070C0"/>
                </a:solidFill>
              </a:rPr>
              <a:t> l’indicazione per iscritto dei </a:t>
            </a:r>
            <a:r>
              <a:rPr lang="it-IT" sz="2300" u="sng" dirty="0" smtClean="0">
                <a:solidFill>
                  <a:srgbClr val="0070C0"/>
                </a:solidFill>
              </a:rPr>
              <a:t>motivi</a:t>
            </a:r>
            <a:r>
              <a:rPr lang="it-IT" sz="2300" dirty="0" smtClean="0">
                <a:solidFill>
                  <a:srgbClr val="0070C0"/>
                </a:solidFill>
              </a:rPr>
              <a:t> del licenziamento,  </a:t>
            </a:r>
            <a:r>
              <a:rPr lang="it-IT" sz="2300" u="sng" dirty="0" smtClean="0">
                <a:solidFill>
                  <a:srgbClr val="0070C0"/>
                </a:solidFill>
              </a:rPr>
              <a:t>contestualmente</a:t>
            </a:r>
            <a:r>
              <a:rPr lang="it-IT" sz="2300" dirty="0" smtClean="0">
                <a:solidFill>
                  <a:srgbClr val="0070C0"/>
                </a:solidFill>
              </a:rPr>
              <a:t> alla comunicazione dello stesso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Rimane immutato il campo di applicazione del regime applicabile alle imprese fino a 15 dipendenti</a:t>
            </a:r>
          </a:p>
        </p:txBody>
      </p:sp>
      <p:sp>
        <p:nvSpPr>
          <p:cNvPr id="5" name="Freccia angolare in su 4"/>
          <p:cNvSpPr/>
          <p:nvPr/>
        </p:nvSpPr>
        <p:spPr>
          <a:xfrm rot="5400000">
            <a:off x="1205626" y="1610798"/>
            <a:ext cx="468052" cy="648072"/>
          </a:xfrm>
          <a:prstGeom prst="bentUpArrow">
            <a:avLst>
              <a:gd name="adj1" fmla="val 20958"/>
              <a:gd name="adj2" fmla="val 33245"/>
              <a:gd name="adj3" fmla="val 34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7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1) Licenziamenti discriminatori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412776"/>
            <a:ext cx="8003232" cy="5184576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Le conseguenze </a:t>
            </a:r>
            <a:r>
              <a:rPr lang="it-IT" sz="2300" u="sng" dirty="0" smtClean="0">
                <a:solidFill>
                  <a:srgbClr val="0070C0"/>
                </a:solidFill>
              </a:rPr>
              <a:t>per i licenziamenti discriminatori rimangono quelle previste dall’attuale art. 18</a:t>
            </a:r>
            <a:endParaRPr lang="it-IT" sz="2300" dirty="0" smtClean="0">
              <a:solidFill>
                <a:srgbClr val="0070C0"/>
              </a:solidFill>
            </a:endParaRPr>
          </a:p>
          <a:p>
            <a:pPr algn="just">
              <a:spcBef>
                <a:spcPts val="180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Quindi, indipendentemente dal numero dei dipendenti occupati, il datore di lavoro dovrà</a:t>
            </a:r>
          </a:p>
          <a:p>
            <a:pPr marL="788670" lvl="1" indent="-51435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100" dirty="0" smtClean="0">
                <a:solidFill>
                  <a:srgbClr val="0070C0"/>
                </a:solidFill>
              </a:rPr>
              <a:t>Reintegrare il dipendente nel posto di lavoro</a:t>
            </a:r>
          </a:p>
          <a:p>
            <a:pPr marL="788670" lvl="1" indent="-514350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100" dirty="0" smtClean="0">
                <a:solidFill>
                  <a:srgbClr val="0070C0"/>
                </a:solidFill>
              </a:rPr>
              <a:t>Corrispondere le retribuzioni pregresse (partendo da un minimo di 5 mensilità) con versamento dei contributi previdenziali e assistenziali in misura piena</a:t>
            </a:r>
          </a:p>
          <a:p>
            <a:pPr marL="273600" indent="-273600" algn="just">
              <a:spcBef>
                <a:spcPts val="180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Il dipendente può chiedere il pagamento di un’indennità sostitutiva al reintegro (pari a 15 mensilità), nel qual caso il rapporto di lavoro si considera risolto</a:t>
            </a: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2) Licenziamenti soggettivi o disciplinari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124744"/>
            <a:ext cx="8003232" cy="532859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400"/>
              </a:spcAft>
              <a:buNone/>
            </a:pPr>
            <a:r>
              <a:rPr lang="it-IT" sz="2100" dirty="0" smtClean="0">
                <a:solidFill>
                  <a:srgbClr val="0070C0"/>
                </a:solidFill>
              </a:rPr>
              <a:t>Per i licenziamenti relativi ad inadempimenti degli obblighi contrattuali,  sono previste due ipotesi</a:t>
            </a:r>
          </a:p>
          <a:p>
            <a:pPr marL="514350" indent="-514350" algn="just">
              <a:spcAft>
                <a:spcPts val="600"/>
              </a:spcAft>
              <a:buFont typeface="+mj-lt"/>
              <a:buAutoNum type="arabicPeriod"/>
            </a:pPr>
            <a:r>
              <a:rPr lang="it-IT" sz="1900" dirty="0" smtClean="0">
                <a:solidFill>
                  <a:srgbClr val="0070C0"/>
                </a:solidFill>
              </a:rPr>
              <a:t>Inesistenza del fatto contestato al lavoratore ovvero punibilità con una sanzione minore, stante quanto tipizzato dai contratti collettivi applicabili</a:t>
            </a:r>
          </a:p>
          <a:p>
            <a:pPr marL="864000" lvl="2" indent="-252000" algn="just">
              <a:spcBef>
                <a:spcPts val="9600"/>
              </a:spcBef>
              <a:spcAft>
                <a:spcPts val="600"/>
              </a:spcAft>
            </a:pPr>
            <a:r>
              <a:rPr lang="it-IT" sz="1800" dirty="0" smtClean="0">
                <a:solidFill>
                  <a:srgbClr val="0070C0"/>
                </a:solidFill>
              </a:rPr>
              <a:t>Lo stesso regime si applica </a:t>
            </a:r>
            <a:r>
              <a:rPr lang="it-IT" sz="1800" dirty="0" smtClean="0">
                <a:solidFill>
                  <a:srgbClr val="0070C0"/>
                </a:solidFill>
              </a:rPr>
              <a:t>nel caso </a:t>
            </a:r>
            <a:r>
              <a:rPr lang="it-IT" sz="1800" dirty="0" smtClean="0">
                <a:solidFill>
                  <a:srgbClr val="0070C0"/>
                </a:solidFill>
              </a:rPr>
              <a:t>di </a:t>
            </a:r>
            <a:r>
              <a:rPr lang="it-IT" sz="1800" dirty="0" smtClean="0">
                <a:solidFill>
                  <a:srgbClr val="0070C0"/>
                </a:solidFill>
              </a:rPr>
              <a:t>licenziamento </a:t>
            </a:r>
            <a:r>
              <a:rPr lang="it-IT" sz="1800" dirty="0" smtClean="0">
                <a:solidFill>
                  <a:srgbClr val="0070C0"/>
                </a:solidFill>
              </a:rPr>
              <a:t>intimato prima della scadenza del periodo di comporto o nel caso di </a:t>
            </a:r>
            <a:r>
              <a:rPr lang="it-IT" sz="1800" dirty="0" smtClean="0">
                <a:solidFill>
                  <a:srgbClr val="0070C0"/>
                </a:solidFill>
              </a:rPr>
              <a:t>inidoneità </a:t>
            </a:r>
            <a:r>
              <a:rPr lang="it-IT" sz="1800" dirty="0" smtClean="0">
                <a:solidFill>
                  <a:srgbClr val="0070C0"/>
                </a:solidFill>
              </a:rPr>
              <a:t>del lavoratore</a:t>
            </a:r>
          </a:p>
          <a:p>
            <a:pPr marL="514350" indent="-514350" algn="just">
              <a:spcAft>
                <a:spcPts val="600"/>
              </a:spcAft>
              <a:buFont typeface="+mj-lt"/>
              <a:buAutoNum type="arabicPeriod"/>
            </a:pPr>
            <a:r>
              <a:rPr lang="it-IT" sz="1900" dirty="0" smtClean="0">
                <a:solidFill>
                  <a:srgbClr val="0070C0"/>
                </a:solidFill>
              </a:rPr>
              <a:t>Nelle </a:t>
            </a:r>
            <a:r>
              <a:rPr lang="it-IT" sz="1900" dirty="0" smtClean="0">
                <a:solidFill>
                  <a:srgbClr val="0070C0"/>
                </a:solidFill>
              </a:rPr>
              <a:t>altre ipotesi di illegittimità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1043608" y="2708920"/>
            <a:ext cx="7632848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>
                <a:solidFill>
                  <a:srgbClr val="0070C0"/>
                </a:solidFill>
              </a:rPr>
              <a:t>Reintegrazione</a:t>
            </a:r>
            <a:r>
              <a:rPr lang="it-IT" dirty="0" smtClean="0">
                <a:solidFill>
                  <a:srgbClr val="0070C0"/>
                </a:solidFill>
              </a:rPr>
              <a:t> - Licenziamento annullato dal giudice, con conseguente reintegro del dipendente e risarcimento dei danni retributivi patiti, fino a un massimo di 12 mensilità di retribuzione con relativi contributi previdenziali </a:t>
            </a:r>
            <a:endParaRPr lang="it-IT" dirty="0" smtClean="0">
              <a:solidFill>
                <a:srgbClr val="0070C0"/>
              </a:solidFill>
            </a:endParaRPr>
          </a:p>
          <a:p>
            <a:pPr algn="just"/>
            <a:endParaRPr lang="it-IT" i="1" dirty="0" smtClean="0">
              <a:solidFill>
                <a:srgbClr val="0070C0"/>
              </a:solidFill>
            </a:endParaRPr>
          </a:p>
          <a:p>
            <a:pPr algn="just"/>
            <a:endParaRPr lang="it-IT" i="1" dirty="0" smtClean="0">
              <a:solidFill>
                <a:srgbClr val="0070C0"/>
              </a:solidFill>
            </a:endParaRPr>
          </a:p>
          <a:p>
            <a:pPr algn="just"/>
            <a:endParaRPr lang="it-IT" i="1" dirty="0" smtClean="0">
              <a:solidFill>
                <a:srgbClr val="0070C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043608" y="5157192"/>
            <a:ext cx="7560840" cy="923330"/>
          </a:xfrm>
          <a:prstGeom prst="rect">
            <a:avLst/>
          </a:prstGeom>
          <a:noFill/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b="1" dirty="0" smtClean="0">
                <a:solidFill>
                  <a:srgbClr val="0070C0"/>
                </a:solidFill>
              </a:rPr>
              <a:t>Indennità risarcitoria</a:t>
            </a:r>
            <a:r>
              <a:rPr lang="it-IT" dirty="0" smtClean="0">
                <a:solidFill>
                  <a:srgbClr val="0070C0"/>
                </a:solidFill>
              </a:rPr>
              <a:t> - Pagamento di un’indennità risarcitoria, tra le 15 e le 27 mensilità di retribuzione (che diventano 7/14 nel caso di licenziamento viziato nella forma o nella procedura disciplinare) </a:t>
            </a:r>
            <a:endParaRPr lang="it-IT" i="1" dirty="0">
              <a:solidFill>
                <a:srgbClr val="0070C0"/>
              </a:solidFill>
            </a:endParaRPr>
          </a:p>
        </p:txBody>
      </p:sp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7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3) Licenziamenti oggettivi o economici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340768"/>
            <a:ext cx="8003232" cy="511256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200" dirty="0" smtClean="0">
                <a:solidFill>
                  <a:srgbClr val="0070C0"/>
                </a:solidFill>
              </a:rPr>
              <a:t>Per i licenziamenti legati all’attività produttiva, all’organizzazione del lavoro e al suo regolare funzionamento</a:t>
            </a:r>
          </a:p>
          <a:p>
            <a:pPr lvl="1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2100" dirty="0" smtClean="0">
                <a:solidFill>
                  <a:srgbClr val="0070C0"/>
                </a:solidFill>
              </a:rPr>
              <a:t>previsto il preventivo esperimento di una </a:t>
            </a:r>
            <a:r>
              <a:rPr lang="it-IT" sz="2100" u="sng" dirty="0" smtClean="0">
                <a:solidFill>
                  <a:srgbClr val="0070C0"/>
                </a:solidFill>
              </a:rPr>
              <a:t>rapida procedura di conciliazione </a:t>
            </a:r>
            <a:r>
              <a:rPr lang="it-IT" sz="2100" dirty="0" smtClean="0">
                <a:solidFill>
                  <a:srgbClr val="0070C0"/>
                </a:solidFill>
              </a:rPr>
              <a:t>davanti alle Direzioni territoriali del lavoro, durante la quale potranno essere presenti anche i rappresentanti sindacali</a:t>
            </a:r>
          </a:p>
          <a:p>
            <a:pPr algn="just">
              <a:lnSpc>
                <a:spcPct val="120000"/>
              </a:lnSpc>
              <a:spcBef>
                <a:spcPts val="1800"/>
              </a:spcBef>
              <a:spcAft>
                <a:spcPts val="600"/>
              </a:spcAft>
            </a:pPr>
            <a:r>
              <a:rPr lang="it-IT" sz="2200" dirty="0" smtClean="0">
                <a:solidFill>
                  <a:srgbClr val="0070C0"/>
                </a:solidFill>
              </a:rPr>
              <a:t>Nel caso il giudice accerti l’inesistenza del giustificato motivo oggettivo adotto</a:t>
            </a:r>
          </a:p>
          <a:p>
            <a:pPr algn="just">
              <a:lnSpc>
                <a:spcPct val="120000"/>
              </a:lnSpc>
              <a:spcBef>
                <a:spcPts val="10200"/>
              </a:spcBef>
              <a:spcAft>
                <a:spcPts val="600"/>
              </a:spcAft>
            </a:pPr>
            <a:r>
              <a:rPr lang="it-IT" sz="2200" u="sng" dirty="0" smtClean="0">
                <a:solidFill>
                  <a:srgbClr val="0070C0"/>
                </a:solidFill>
              </a:rPr>
              <a:t>Il lavoratore</a:t>
            </a:r>
            <a:r>
              <a:rPr lang="it-IT" sz="2200" dirty="0" smtClean="0">
                <a:solidFill>
                  <a:srgbClr val="0070C0"/>
                </a:solidFill>
              </a:rPr>
              <a:t> può, in ogni caso, provare le ragioni discriminatorie o disciplinari del licenziamento, nel qual caso si applicano le relative tutele previste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971600" y="4077072"/>
            <a:ext cx="7416824" cy="67710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900" b="1" dirty="0" smtClean="0">
                <a:solidFill>
                  <a:srgbClr val="0070C0"/>
                </a:solidFill>
              </a:rPr>
              <a:t>Tutela obbligatoria</a:t>
            </a:r>
            <a:r>
              <a:rPr lang="it-IT" sz="1900" dirty="0" smtClean="0">
                <a:solidFill>
                  <a:srgbClr val="0070C0"/>
                </a:solidFill>
              </a:rPr>
              <a:t>, con un’indennità risarcitoria onnicomprensiva compresa tra le 15 e le 27 mensilità,  tenuto conto di vari criteri</a:t>
            </a:r>
            <a:endParaRPr lang="it-IT" sz="1900" i="1" dirty="0">
              <a:solidFill>
                <a:srgbClr val="0070C0"/>
              </a:solidFill>
            </a:endParaRPr>
          </a:p>
        </p:txBody>
      </p:sp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7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Licenziamento collettivo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755576" y="2276872"/>
            <a:ext cx="7931224" cy="2304256"/>
          </a:xfrm>
        </p:spPr>
        <p:txBody>
          <a:bodyPr/>
          <a:lstStyle/>
          <a:p>
            <a:pPr algn="just"/>
            <a:r>
              <a:rPr lang="it-IT" dirty="0" smtClean="0">
                <a:solidFill>
                  <a:srgbClr val="0070C0"/>
                </a:solidFill>
              </a:rPr>
              <a:t>Per i vizi dei licenziamenti collettivi, nei limiti in cui per essi vale l’art. 18, si applica il regime sanzionatorio previsto per i licenziamenti economici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Rito processuale veloce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988840"/>
            <a:ext cx="8003232" cy="416812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Introduzione di un rito speciale specificamente dedicato alle controversie in tema di licenziamento</a:t>
            </a:r>
          </a:p>
          <a:p>
            <a:pPr lvl="1" algn="just">
              <a:spcAft>
                <a:spcPts val="600"/>
              </a:spcAft>
            </a:pPr>
            <a:r>
              <a:rPr lang="it-IT" sz="2200" dirty="0" smtClean="0">
                <a:solidFill>
                  <a:srgbClr val="0070C0"/>
                </a:solidFill>
              </a:rPr>
              <a:t>Il giudice potrà disporre della scansione dei tempi del procedimento, dopo la fase introduttiva, tenendo comunque conto dei principi del contraddittorio e della parità delle armi nel processo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it-IT" sz="2200" dirty="0" smtClean="0">
                <a:solidFill>
                  <a:srgbClr val="0070C0"/>
                </a:solidFill>
              </a:rPr>
              <a:t>Caratteristiche di celerità e snellezza, con </a:t>
            </a:r>
            <a:r>
              <a:rPr lang="it-IT" sz="2200" i="1" dirty="0" smtClean="0">
                <a:solidFill>
                  <a:srgbClr val="0070C0"/>
                </a:solidFill>
              </a:rPr>
              <a:t>“un’istruzione vera e propria, sia pure con l’eliminazione delle formalità non essenziali all’instaurazione di un pieno contraddittorio”</a:t>
            </a:r>
            <a:endParaRPr lang="it-IT" sz="2200" i="1" dirty="0">
              <a:solidFill>
                <a:srgbClr val="0070C0"/>
              </a:solidFill>
            </a:endParaRP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Dimissioni in bianco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8136904" cy="54006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it-IT" sz="1800" dirty="0" smtClean="0">
                <a:solidFill>
                  <a:srgbClr val="0070C0"/>
                </a:solidFill>
              </a:rPr>
              <a:t>Viene esteso il periodo durante il quale, in caso di nascita di un bambino, le dimissioni della lavoratrice o del lavoratore devono essere convalidate dal servizio ispettivo del Ministero del lavoro (</a:t>
            </a:r>
            <a:r>
              <a:rPr lang="it-IT" sz="1800" u="sng" dirty="0" smtClean="0">
                <a:solidFill>
                  <a:srgbClr val="0070C0"/>
                </a:solidFill>
              </a:rPr>
              <a:t>da uno a tre anni di vita del bambino</a:t>
            </a:r>
            <a:r>
              <a:rPr lang="it-IT" sz="1800" dirty="0" smtClean="0">
                <a:solidFill>
                  <a:srgbClr val="0070C0"/>
                </a:solidFill>
              </a:rPr>
              <a:t>)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sz="1800" dirty="0" smtClean="0">
                <a:solidFill>
                  <a:srgbClr val="0070C0"/>
                </a:solidFill>
              </a:rPr>
              <a:t>Previste due modalità di convalida delle dimissioni e della risoluzione consensuale del rapporto di lavoro (oltre a quelle ancora da individuarsi)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sz="1800" dirty="0" smtClean="0">
                <a:solidFill>
                  <a:srgbClr val="0070C0"/>
                </a:solidFill>
              </a:rPr>
              <a:t>Convalida effettuata presso il servizio ispettivo del Ministero del lavoro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it-IT" sz="1800" dirty="0" smtClean="0">
                <a:solidFill>
                  <a:srgbClr val="0070C0"/>
                </a:solidFill>
              </a:rPr>
              <a:t>Sottoscrizione di un’apposita dichiarazione in calce alla ricevuta telematica di trasmissione della comunicazione di cessazione del rapporto di lavoro che il datore è già tenuto ad inviare al Centro per l’impiego</a:t>
            </a:r>
          </a:p>
          <a:p>
            <a:pPr marL="273600" indent="-273600"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sz="1800" dirty="0" smtClean="0">
                <a:solidFill>
                  <a:srgbClr val="0070C0"/>
                </a:solidFill>
              </a:rPr>
              <a:t>Nel caso in cui venisse accertato un abuso delle dimissioni in bianco, queste verranno considerate quali un licenziamento discriminatorio </a:t>
            </a:r>
          </a:p>
          <a:p>
            <a:pPr marL="547920" lvl="1" indent="-2736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1800" dirty="0" smtClean="0">
                <a:solidFill>
                  <a:srgbClr val="0070C0"/>
                </a:solidFill>
              </a:rPr>
              <a:t>In questa eventualità è, inoltre, prevista una sanzione amministrativa, oltre a quella eventuale penale, se ne incorressero gli estremi</a:t>
            </a:r>
            <a:endParaRPr lang="it-IT" sz="1800" dirty="0">
              <a:solidFill>
                <a:srgbClr val="0070C0"/>
              </a:solidFill>
            </a:endParaRPr>
          </a:p>
        </p:txBody>
      </p:sp>
      <p:sp>
        <p:nvSpPr>
          <p:cNvPr id="4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754</Words>
  <Application>Microsoft Office PowerPoint</Application>
  <PresentationFormat>Presentazione su schermo (4:3)</PresentationFormat>
  <Paragraphs>56</Paragraphs>
  <Slides>10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2" baseType="lpstr">
      <vt:lpstr>Satellite</vt:lpstr>
      <vt:lpstr>Picture</vt:lpstr>
      <vt:lpstr>Sintesi della Riforma del mercato del lavoro – Flessibilità in uscita</vt:lpstr>
      <vt:lpstr>Flessibilità in uscita</vt:lpstr>
      <vt:lpstr>Licenziamenti individuali</vt:lpstr>
      <vt:lpstr>1) Licenziamenti discriminatori</vt:lpstr>
      <vt:lpstr>2) Licenziamenti soggettivi o disciplinari</vt:lpstr>
      <vt:lpstr>3) Licenziamenti oggettivi o economici</vt:lpstr>
      <vt:lpstr>Licenziamento collettivo</vt:lpstr>
      <vt:lpstr>Rito processuale veloce</vt:lpstr>
      <vt:lpstr>Dimissioni in bianco</vt:lpstr>
      <vt:lpstr>Congedo paternità obbligatorio Misure di conciliazione vita-lavoro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Sintesi della Riforma del mercato del lavoro</dc:title>
  <dc:creator>IZidaric</dc:creator>
  <cp:lastModifiedBy>RVincenti</cp:lastModifiedBy>
  <cp:revision>159</cp:revision>
  <dcterms:created xsi:type="dcterms:W3CDTF">2012-03-29T13:38:19Z</dcterms:created>
  <dcterms:modified xsi:type="dcterms:W3CDTF">2012-04-03T08:45:11Z</dcterms:modified>
</cp:coreProperties>
</file>