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3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5" r:id="rId9"/>
    <p:sldId id="263" r:id="rId10"/>
    <p:sldId id="264" r:id="rId11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935"/>
    <p:restoredTop sz="94690"/>
  </p:normalViewPr>
  <p:slideViewPr>
    <p:cSldViewPr snapToGrid="0" snapToObjects="1">
      <p:cViewPr varScale="1">
        <p:scale>
          <a:sx n="104" d="100"/>
          <a:sy n="104" d="100"/>
        </p:scale>
        <p:origin x="224" y="4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86847D-1CF6-46BA-B46B-48BED0604A2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 b="1" cap="all" spc="1500" baseline="0">
                <a:latin typeface="+mj-lt"/>
                <a:ea typeface="Source Sans Pro SemiBold" panose="020B060303040302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FB4F5A5-C931-4A4C-B6B1-EF4C95965B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 cap="all" spc="400" baseline="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grpSp>
        <p:nvGrpSpPr>
          <p:cNvPr id="7" name="Graphic 185">
            <a:extLst>
              <a:ext uri="{FF2B5EF4-FFF2-40B4-BE49-F238E27FC236}">
                <a16:creationId xmlns:a16="http://schemas.microsoft.com/office/drawing/2014/main" id="{8A351602-3772-4279-B0D3-A523F6F6EAB3}"/>
              </a:ext>
            </a:extLst>
          </p:cNvPr>
          <p:cNvGrpSpPr/>
          <p:nvPr/>
        </p:nvGrpSpPr>
        <p:grpSpPr>
          <a:xfrm>
            <a:off x="10999563" y="5987064"/>
            <a:ext cx="1054467" cy="469689"/>
            <a:chOff x="9841624" y="4115729"/>
            <a:chExt cx="602170" cy="268223"/>
          </a:xfrm>
          <a:solidFill>
            <a:schemeClr val="tx1"/>
          </a:solidFill>
        </p:grpSpPr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A5AAAA75-5FFB-4C07-AD4A-3146773E6CDD}"/>
                </a:ext>
              </a:extLst>
            </p:cNvPr>
            <p:cNvSpPr/>
            <p:nvPr/>
          </p:nvSpPr>
          <p:spPr>
            <a:xfrm>
              <a:off x="9841624" y="4115729"/>
              <a:ext cx="202882" cy="268223"/>
            </a:xfrm>
            <a:custGeom>
              <a:avLst/>
              <a:gdLst>
                <a:gd name="connsiteX0" fmla="*/ 20765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765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1479895E-3847-44BB-8404-28F14219FB70}"/>
                </a:ext>
              </a:extLst>
            </p:cNvPr>
            <p:cNvSpPr/>
            <p:nvPr/>
          </p:nvSpPr>
          <p:spPr>
            <a:xfrm>
              <a:off x="9941445" y="4115729"/>
              <a:ext cx="202882" cy="268223"/>
            </a:xfrm>
            <a:custGeom>
              <a:avLst/>
              <a:gdLst>
                <a:gd name="connsiteX0" fmla="*/ 20765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765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50E02F68-8149-4236-8D9F-6B550F78B932}"/>
                </a:ext>
              </a:extLst>
            </p:cNvPr>
            <p:cNvSpPr/>
            <p:nvPr/>
          </p:nvSpPr>
          <p:spPr>
            <a:xfrm>
              <a:off x="10041267" y="4115729"/>
              <a:ext cx="202882" cy="268223"/>
            </a:xfrm>
            <a:custGeom>
              <a:avLst/>
              <a:gdLst>
                <a:gd name="connsiteX0" fmla="*/ 20669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669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956FCAAB-F073-4561-A484-42C7DD10DC26}"/>
                </a:ext>
              </a:extLst>
            </p:cNvPr>
            <p:cNvSpPr/>
            <p:nvPr/>
          </p:nvSpPr>
          <p:spPr>
            <a:xfrm>
              <a:off x="10141090" y="4115729"/>
              <a:ext cx="202882" cy="268223"/>
            </a:xfrm>
            <a:custGeom>
              <a:avLst/>
              <a:gdLst>
                <a:gd name="connsiteX0" fmla="*/ 20669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669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6CF8DB94-87A3-43E9-9BBB-301CFF0FB05B}"/>
                </a:ext>
              </a:extLst>
            </p:cNvPr>
            <p:cNvSpPr/>
            <p:nvPr/>
          </p:nvSpPr>
          <p:spPr>
            <a:xfrm>
              <a:off x="10240911" y="4115729"/>
              <a:ext cx="202882" cy="268223"/>
            </a:xfrm>
            <a:custGeom>
              <a:avLst/>
              <a:gdLst>
                <a:gd name="connsiteX0" fmla="*/ 20669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669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5DE4AEC-B6E4-439C-B716-EBE3D4D1DC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FF81C-1FCB-4DBA-8044-F1A0FCFD45A6}" type="datetime1">
              <a:rPr lang="en-US" smtClean="0"/>
              <a:t>11/4/20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478BC18-102E-45BF-8FEA-801E9C59D1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Sample Footer Text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AA8BF5F-B1F8-461F-9B3D-7D50D02423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50C42-9A0B-4425-92C2-70FCF7C45734}" type="slidenum">
              <a:rPr lang="en-US" smtClean="0"/>
              <a:t>‹N›</a:t>
            </a:fld>
            <a:endParaRPr lang="en-US" dirty="0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7D6BF779-0B8C-4CC2-9268-9506AD0C5331}"/>
              </a:ext>
            </a:extLst>
          </p:cNvPr>
          <p:cNvSpPr/>
          <p:nvPr/>
        </p:nvSpPr>
        <p:spPr>
          <a:xfrm>
            <a:off x="320736" y="652894"/>
            <a:ext cx="319941" cy="319941"/>
          </a:xfrm>
          <a:prstGeom prst="ellipse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96104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F3A871-D377-4EC0-9ACF-86842F01E1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3D53202-92A9-45A3-B812-777DB9578B4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grpSp>
        <p:nvGrpSpPr>
          <p:cNvPr id="7" name="Graphic 185">
            <a:extLst>
              <a:ext uri="{FF2B5EF4-FFF2-40B4-BE49-F238E27FC236}">
                <a16:creationId xmlns:a16="http://schemas.microsoft.com/office/drawing/2014/main" id="{7196FB0C-3A9D-4892-90C9-21F3459AAD9E}"/>
              </a:ext>
            </a:extLst>
          </p:cNvPr>
          <p:cNvGrpSpPr/>
          <p:nvPr/>
        </p:nvGrpSpPr>
        <p:grpSpPr>
          <a:xfrm>
            <a:off x="10999563" y="5987064"/>
            <a:ext cx="1054467" cy="469689"/>
            <a:chOff x="9841624" y="4115729"/>
            <a:chExt cx="602170" cy="268223"/>
          </a:xfrm>
          <a:solidFill>
            <a:schemeClr val="tx1"/>
          </a:solidFill>
        </p:grpSpPr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16938C96-CF0F-4B69-A695-913F11BFC6F0}"/>
                </a:ext>
              </a:extLst>
            </p:cNvPr>
            <p:cNvSpPr/>
            <p:nvPr/>
          </p:nvSpPr>
          <p:spPr>
            <a:xfrm>
              <a:off x="9841624" y="4115729"/>
              <a:ext cx="202882" cy="268223"/>
            </a:xfrm>
            <a:custGeom>
              <a:avLst/>
              <a:gdLst>
                <a:gd name="connsiteX0" fmla="*/ 20765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765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3CA7E6BB-6B60-4BF5-9D3E-A3FE782EF5B0}"/>
                </a:ext>
              </a:extLst>
            </p:cNvPr>
            <p:cNvSpPr/>
            <p:nvPr/>
          </p:nvSpPr>
          <p:spPr>
            <a:xfrm>
              <a:off x="9941445" y="4115729"/>
              <a:ext cx="202882" cy="268223"/>
            </a:xfrm>
            <a:custGeom>
              <a:avLst/>
              <a:gdLst>
                <a:gd name="connsiteX0" fmla="*/ 20765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765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3F693EDA-57B3-4AEB-863B-B198C2A5A8E3}"/>
                </a:ext>
              </a:extLst>
            </p:cNvPr>
            <p:cNvSpPr/>
            <p:nvPr/>
          </p:nvSpPr>
          <p:spPr>
            <a:xfrm>
              <a:off x="10041267" y="4115729"/>
              <a:ext cx="202882" cy="268223"/>
            </a:xfrm>
            <a:custGeom>
              <a:avLst/>
              <a:gdLst>
                <a:gd name="connsiteX0" fmla="*/ 20669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669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B3A04A96-045F-4B6E-AEEE-11A2FA01B4FC}"/>
                </a:ext>
              </a:extLst>
            </p:cNvPr>
            <p:cNvSpPr/>
            <p:nvPr/>
          </p:nvSpPr>
          <p:spPr>
            <a:xfrm>
              <a:off x="10141090" y="4115729"/>
              <a:ext cx="202882" cy="268223"/>
            </a:xfrm>
            <a:custGeom>
              <a:avLst/>
              <a:gdLst>
                <a:gd name="connsiteX0" fmla="*/ 20669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669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7FB357DC-5AD3-44F4-879B-5AD6B18AC36F}"/>
                </a:ext>
              </a:extLst>
            </p:cNvPr>
            <p:cNvSpPr/>
            <p:nvPr/>
          </p:nvSpPr>
          <p:spPr>
            <a:xfrm>
              <a:off x="10240911" y="4115729"/>
              <a:ext cx="202882" cy="268223"/>
            </a:xfrm>
            <a:custGeom>
              <a:avLst/>
              <a:gdLst>
                <a:gd name="connsiteX0" fmla="*/ 20669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669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A2CA47F-83AD-4BE3-AC2F-6C17883F78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9092B3-2D87-4CDF-B84B-C46E5F5D31F7}" type="datetime1">
              <a:rPr lang="en-US" smtClean="0"/>
              <a:t>11/4/20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1118A72-3200-4597-A9C5-0D9ECFF3E8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Sample Footer Text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D70055A-71D4-49B4-8A8F-19AFDB84E9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50C42-9A0B-4425-92C2-70FCF7C45734}" type="slidenum">
              <a:rPr lang="en-US" smtClean="0"/>
              <a:t>‹N›</a:t>
            </a:fld>
            <a:endParaRPr lang="en-US" dirty="0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0B0E5D27-C447-432F-982D-B60FDD6F34AD}"/>
              </a:ext>
            </a:extLst>
          </p:cNvPr>
          <p:cNvSpPr/>
          <p:nvPr/>
        </p:nvSpPr>
        <p:spPr>
          <a:xfrm>
            <a:off x="320736" y="652894"/>
            <a:ext cx="319941" cy="319941"/>
          </a:xfrm>
          <a:prstGeom prst="ellipse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37258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8C59DBB-9256-464D-8A6A-8BDA71541D6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A25E310-E6CB-4838-8E9B-B288DA55277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grpSp>
        <p:nvGrpSpPr>
          <p:cNvPr id="7" name="Graphic 185">
            <a:extLst>
              <a:ext uri="{FF2B5EF4-FFF2-40B4-BE49-F238E27FC236}">
                <a16:creationId xmlns:a16="http://schemas.microsoft.com/office/drawing/2014/main" id="{BCF412A8-E798-47AD-ABD9-98D76A55D30B}"/>
              </a:ext>
            </a:extLst>
          </p:cNvPr>
          <p:cNvGrpSpPr/>
          <p:nvPr/>
        </p:nvGrpSpPr>
        <p:grpSpPr>
          <a:xfrm>
            <a:off x="10999563" y="5987064"/>
            <a:ext cx="1054467" cy="469689"/>
            <a:chOff x="9841624" y="4115729"/>
            <a:chExt cx="602170" cy="268223"/>
          </a:xfrm>
          <a:solidFill>
            <a:schemeClr val="tx1"/>
          </a:solidFill>
        </p:grpSpPr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E70160C5-475D-401A-AEE2-2C04E99A1518}"/>
                </a:ext>
              </a:extLst>
            </p:cNvPr>
            <p:cNvSpPr/>
            <p:nvPr/>
          </p:nvSpPr>
          <p:spPr>
            <a:xfrm>
              <a:off x="9841624" y="4115729"/>
              <a:ext cx="202882" cy="268223"/>
            </a:xfrm>
            <a:custGeom>
              <a:avLst/>
              <a:gdLst>
                <a:gd name="connsiteX0" fmla="*/ 20765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765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07CC7CE9-9C7F-49C2-8609-47BF523390F5}"/>
                </a:ext>
              </a:extLst>
            </p:cNvPr>
            <p:cNvSpPr/>
            <p:nvPr/>
          </p:nvSpPr>
          <p:spPr>
            <a:xfrm>
              <a:off x="9941445" y="4115729"/>
              <a:ext cx="202882" cy="268223"/>
            </a:xfrm>
            <a:custGeom>
              <a:avLst/>
              <a:gdLst>
                <a:gd name="connsiteX0" fmla="*/ 20765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765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726FD5F1-978C-45AF-9086-D5DBE1F01681}"/>
                </a:ext>
              </a:extLst>
            </p:cNvPr>
            <p:cNvSpPr/>
            <p:nvPr/>
          </p:nvSpPr>
          <p:spPr>
            <a:xfrm>
              <a:off x="10041267" y="4115729"/>
              <a:ext cx="202882" cy="268223"/>
            </a:xfrm>
            <a:custGeom>
              <a:avLst/>
              <a:gdLst>
                <a:gd name="connsiteX0" fmla="*/ 20669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669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3873AB1C-723A-4FB4-9B23-65BAF5074833}"/>
                </a:ext>
              </a:extLst>
            </p:cNvPr>
            <p:cNvSpPr/>
            <p:nvPr/>
          </p:nvSpPr>
          <p:spPr>
            <a:xfrm>
              <a:off x="10141090" y="4115729"/>
              <a:ext cx="202882" cy="268223"/>
            </a:xfrm>
            <a:custGeom>
              <a:avLst/>
              <a:gdLst>
                <a:gd name="connsiteX0" fmla="*/ 20669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669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61DE5510-5094-4FA4-96E5-AD4841D1C38A}"/>
                </a:ext>
              </a:extLst>
            </p:cNvPr>
            <p:cNvSpPr/>
            <p:nvPr/>
          </p:nvSpPr>
          <p:spPr>
            <a:xfrm>
              <a:off x="10240911" y="4115729"/>
              <a:ext cx="202882" cy="268223"/>
            </a:xfrm>
            <a:custGeom>
              <a:avLst/>
              <a:gdLst>
                <a:gd name="connsiteX0" fmla="*/ 20669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669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7CE2202-679F-48B0-B2DD-F6F5471122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769E57-47B1-47B0-B526-3153E4B1E729}" type="datetime1">
              <a:rPr lang="en-US" smtClean="0"/>
              <a:t>11/4/20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07BC83D-E4C0-49E1-ADA1-1AF403984B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Sample Footer Text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1BF211E-B2EA-4CDC-9E84-B689839492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50C42-9A0B-4425-92C2-70FCF7C45734}" type="slidenum">
              <a:rPr lang="en-US" smtClean="0"/>
              <a:t>‹N›</a:t>
            </a:fld>
            <a:endParaRPr lang="en-US" dirty="0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1FE2F5FD-5D31-4C1D-82F8-93624C7B0A3C}"/>
              </a:ext>
            </a:extLst>
          </p:cNvPr>
          <p:cNvSpPr/>
          <p:nvPr/>
        </p:nvSpPr>
        <p:spPr>
          <a:xfrm>
            <a:off x="320736" y="652894"/>
            <a:ext cx="319941" cy="319941"/>
          </a:xfrm>
          <a:prstGeom prst="ellipse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65056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F88500-1605-41EA-A15F-9B79DF7E40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9B14AC8-25A5-4D7F-BF23-CB20AA2ECF5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grpSp>
        <p:nvGrpSpPr>
          <p:cNvPr id="8" name="Graphic 185">
            <a:extLst>
              <a:ext uri="{FF2B5EF4-FFF2-40B4-BE49-F238E27FC236}">
                <a16:creationId xmlns:a16="http://schemas.microsoft.com/office/drawing/2014/main" id="{8997F1B7-1EE7-4EA5-A5A4-866F9A810C9F}"/>
              </a:ext>
            </a:extLst>
          </p:cNvPr>
          <p:cNvGrpSpPr/>
          <p:nvPr/>
        </p:nvGrpSpPr>
        <p:grpSpPr>
          <a:xfrm>
            <a:off x="10999563" y="5987064"/>
            <a:ext cx="1054467" cy="469689"/>
            <a:chOff x="9841624" y="4115729"/>
            <a:chExt cx="602170" cy="268223"/>
          </a:xfrm>
          <a:solidFill>
            <a:schemeClr val="tx1"/>
          </a:solidFill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B5E13483-2FB6-4753-8402-06FDC3498E06}"/>
                </a:ext>
              </a:extLst>
            </p:cNvPr>
            <p:cNvSpPr/>
            <p:nvPr/>
          </p:nvSpPr>
          <p:spPr>
            <a:xfrm>
              <a:off x="9841624" y="4115729"/>
              <a:ext cx="202882" cy="268223"/>
            </a:xfrm>
            <a:custGeom>
              <a:avLst/>
              <a:gdLst>
                <a:gd name="connsiteX0" fmla="*/ 20765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765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88F0DF22-F640-4002-B783-DF1C6A9473F6}"/>
                </a:ext>
              </a:extLst>
            </p:cNvPr>
            <p:cNvSpPr/>
            <p:nvPr/>
          </p:nvSpPr>
          <p:spPr>
            <a:xfrm>
              <a:off x="9941445" y="4115729"/>
              <a:ext cx="202882" cy="268223"/>
            </a:xfrm>
            <a:custGeom>
              <a:avLst/>
              <a:gdLst>
                <a:gd name="connsiteX0" fmla="*/ 20765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765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9C2787B8-7984-4332-B611-D3D3DE898FE0}"/>
                </a:ext>
              </a:extLst>
            </p:cNvPr>
            <p:cNvSpPr/>
            <p:nvPr/>
          </p:nvSpPr>
          <p:spPr>
            <a:xfrm>
              <a:off x="10041267" y="4115729"/>
              <a:ext cx="202882" cy="268223"/>
            </a:xfrm>
            <a:custGeom>
              <a:avLst/>
              <a:gdLst>
                <a:gd name="connsiteX0" fmla="*/ 20669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669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5AF3646C-B3D7-4F57-8FD2-CD93CEB39214}"/>
                </a:ext>
              </a:extLst>
            </p:cNvPr>
            <p:cNvSpPr/>
            <p:nvPr/>
          </p:nvSpPr>
          <p:spPr>
            <a:xfrm>
              <a:off x="10141090" y="4115729"/>
              <a:ext cx="202882" cy="268223"/>
            </a:xfrm>
            <a:custGeom>
              <a:avLst/>
              <a:gdLst>
                <a:gd name="connsiteX0" fmla="*/ 20669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669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C65FA7DA-93A0-43A4-834C-0F1BB9806A8C}"/>
                </a:ext>
              </a:extLst>
            </p:cNvPr>
            <p:cNvSpPr/>
            <p:nvPr/>
          </p:nvSpPr>
          <p:spPr>
            <a:xfrm>
              <a:off x="10240911" y="4115729"/>
              <a:ext cx="202882" cy="268223"/>
            </a:xfrm>
            <a:custGeom>
              <a:avLst/>
              <a:gdLst>
                <a:gd name="connsiteX0" fmla="*/ 20669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669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995D22-0146-4DE2-9E78-4C00333D49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87773D-8987-489A-A650-3D6F7D5C7C38}" type="datetime1">
              <a:rPr lang="en-US" smtClean="0"/>
              <a:t>11/4/20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59717A-A1FE-485D-AFFF-2C7026C710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Sample Footer Text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76DB88B-64CF-4100-8F07-D191DD7939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50C42-9A0B-4425-92C2-70FCF7C45734}" type="slidenum">
              <a:rPr lang="en-US" smtClean="0"/>
              <a:t>‹N›</a:t>
            </a:fld>
            <a:endParaRPr lang="en-US" dirty="0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104332FF-8349-42A5-B5C8-5EE3825CE252}"/>
              </a:ext>
            </a:extLst>
          </p:cNvPr>
          <p:cNvSpPr/>
          <p:nvPr/>
        </p:nvSpPr>
        <p:spPr>
          <a:xfrm>
            <a:off x="320736" y="652894"/>
            <a:ext cx="319941" cy="319941"/>
          </a:xfrm>
          <a:prstGeom prst="ellipse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64881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2BFE6C-EBF1-47DE-8468-E7125172B7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4104992-D139-48DC-BCCE-D71EA23CA2E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grpSp>
        <p:nvGrpSpPr>
          <p:cNvPr id="7" name="Graphic 185">
            <a:extLst>
              <a:ext uri="{FF2B5EF4-FFF2-40B4-BE49-F238E27FC236}">
                <a16:creationId xmlns:a16="http://schemas.microsoft.com/office/drawing/2014/main" id="{A8C5E768-0E62-4DE7-A0AF-93121DA8439E}"/>
              </a:ext>
            </a:extLst>
          </p:cNvPr>
          <p:cNvGrpSpPr/>
          <p:nvPr/>
        </p:nvGrpSpPr>
        <p:grpSpPr>
          <a:xfrm>
            <a:off x="10999563" y="5987064"/>
            <a:ext cx="1054467" cy="469689"/>
            <a:chOff x="9841624" y="4115729"/>
            <a:chExt cx="602170" cy="268223"/>
          </a:xfrm>
          <a:solidFill>
            <a:schemeClr val="tx1"/>
          </a:solidFill>
        </p:grpSpPr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6402845F-9E8A-41E1-B051-1AAA46C997A2}"/>
                </a:ext>
              </a:extLst>
            </p:cNvPr>
            <p:cNvSpPr/>
            <p:nvPr/>
          </p:nvSpPr>
          <p:spPr>
            <a:xfrm>
              <a:off x="9841624" y="4115729"/>
              <a:ext cx="202882" cy="268223"/>
            </a:xfrm>
            <a:custGeom>
              <a:avLst/>
              <a:gdLst>
                <a:gd name="connsiteX0" fmla="*/ 20765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765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AA45C410-5FD0-4339-A3BC-A865DE4190AF}"/>
                </a:ext>
              </a:extLst>
            </p:cNvPr>
            <p:cNvSpPr/>
            <p:nvPr/>
          </p:nvSpPr>
          <p:spPr>
            <a:xfrm>
              <a:off x="9941445" y="4115729"/>
              <a:ext cx="202882" cy="268223"/>
            </a:xfrm>
            <a:custGeom>
              <a:avLst/>
              <a:gdLst>
                <a:gd name="connsiteX0" fmla="*/ 20765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765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C7B0B703-8BA8-483C-A433-C44C809687DE}"/>
                </a:ext>
              </a:extLst>
            </p:cNvPr>
            <p:cNvSpPr/>
            <p:nvPr/>
          </p:nvSpPr>
          <p:spPr>
            <a:xfrm>
              <a:off x="10041267" y="4115729"/>
              <a:ext cx="202882" cy="268223"/>
            </a:xfrm>
            <a:custGeom>
              <a:avLst/>
              <a:gdLst>
                <a:gd name="connsiteX0" fmla="*/ 20669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669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ECCFA03D-B879-419B-88B9-F4F3645C8AF5}"/>
                </a:ext>
              </a:extLst>
            </p:cNvPr>
            <p:cNvSpPr/>
            <p:nvPr/>
          </p:nvSpPr>
          <p:spPr>
            <a:xfrm>
              <a:off x="10141090" y="4115729"/>
              <a:ext cx="202882" cy="268223"/>
            </a:xfrm>
            <a:custGeom>
              <a:avLst/>
              <a:gdLst>
                <a:gd name="connsiteX0" fmla="*/ 20669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669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B6B0260A-6B2D-4F54-8614-60BC3103E166}"/>
                </a:ext>
              </a:extLst>
            </p:cNvPr>
            <p:cNvSpPr/>
            <p:nvPr/>
          </p:nvSpPr>
          <p:spPr>
            <a:xfrm>
              <a:off x="10240911" y="4115729"/>
              <a:ext cx="202882" cy="268223"/>
            </a:xfrm>
            <a:custGeom>
              <a:avLst/>
              <a:gdLst>
                <a:gd name="connsiteX0" fmla="*/ 20669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669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1AB8F6-0796-47E9-B1D4-760B7CCFC7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E150C1-1D78-4D80-810D-E9E86F6E88AB}" type="datetime1">
              <a:rPr lang="en-US" smtClean="0"/>
              <a:t>11/4/20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7886FC0-7327-44D9-B689-0AE73FD255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Sample Footer Text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19D265-BFBA-4C93-9B1A-B9483AE6BF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50C42-9A0B-4425-92C2-70FCF7C45734}" type="slidenum">
              <a:rPr lang="en-US" smtClean="0"/>
              <a:t>‹N›</a:t>
            </a:fld>
            <a:endParaRPr lang="en-US" dirty="0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464F5FEB-DE92-47DA-8C46-DC088E8960A4}"/>
              </a:ext>
            </a:extLst>
          </p:cNvPr>
          <p:cNvSpPr/>
          <p:nvPr/>
        </p:nvSpPr>
        <p:spPr>
          <a:xfrm>
            <a:off x="320736" y="652894"/>
            <a:ext cx="319941" cy="319941"/>
          </a:xfrm>
          <a:prstGeom prst="ellipse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6784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7637BE-B22F-40EE-94F0-04549BC562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AA71582-4BAF-4211-AD4A-476ED6EB115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9DCF6B-C800-4345-BAE9-EE9FA65903F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grpSp>
        <p:nvGrpSpPr>
          <p:cNvPr id="8" name="Graphic 185">
            <a:extLst>
              <a:ext uri="{FF2B5EF4-FFF2-40B4-BE49-F238E27FC236}">
                <a16:creationId xmlns:a16="http://schemas.microsoft.com/office/drawing/2014/main" id="{E6190A1E-5381-43C4-B058-7758339984D6}"/>
              </a:ext>
            </a:extLst>
          </p:cNvPr>
          <p:cNvGrpSpPr/>
          <p:nvPr/>
        </p:nvGrpSpPr>
        <p:grpSpPr>
          <a:xfrm>
            <a:off x="10999563" y="5987064"/>
            <a:ext cx="1054467" cy="469689"/>
            <a:chOff x="9841624" y="4115729"/>
            <a:chExt cx="602170" cy="268223"/>
          </a:xfrm>
          <a:solidFill>
            <a:schemeClr val="tx1"/>
          </a:solidFill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F7E35469-0BEA-4E5E-955F-1AA300A62DE5}"/>
                </a:ext>
              </a:extLst>
            </p:cNvPr>
            <p:cNvSpPr/>
            <p:nvPr/>
          </p:nvSpPr>
          <p:spPr>
            <a:xfrm>
              <a:off x="9841624" y="4115729"/>
              <a:ext cx="202882" cy="268223"/>
            </a:xfrm>
            <a:custGeom>
              <a:avLst/>
              <a:gdLst>
                <a:gd name="connsiteX0" fmla="*/ 20765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765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58F650BE-565E-4A52-8143-7A87700FC5F5}"/>
                </a:ext>
              </a:extLst>
            </p:cNvPr>
            <p:cNvSpPr/>
            <p:nvPr/>
          </p:nvSpPr>
          <p:spPr>
            <a:xfrm>
              <a:off x="9941445" y="4115729"/>
              <a:ext cx="202882" cy="268223"/>
            </a:xfrm>
            <a:custGeom>
              <a:avLst/>
              <a:gdLst>
                <a:gd name="connsiteX0" fmla="*/ 20765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765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286A3F89-AA2A-44E5-915E-C47A069EB685}"/>
                </a:ext>
              </a:extLst>
            </p:cNvPr>
            <p:cNvSpPr/>
            <p:nvPr/>
          </p:nvSpPr>
          <p:spPr>
            <a:xfrm>
              <a:off x="10041267" y="4115729"/>
              <a:ext cx="202882" cy="268223"/>
            </a:xfrm>
            <a:custGeom>
              <a:avLst/>
              <a:gdLst>
                <a:gd name="connsiteX0" fmla="*/ 20669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669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5C57F514-AB27-4489-8D3C-01DD1025DDAD}"/>
                </a:ext>
              </a:extLst>
            </p:cNvPr>
            <p:cNvSpPr/>
            <p:nvPr/>
          </p:nvSpPr>
          <p:spPr>
            <a:xfrm>
              <a:off x="10141090" y="4115729"/>
              <a:ext cx="202882" cy="268223"/>
            </a:xfrm>
            <a:custGeom>
              <a:avLst/>
              <a:gdLst>
                <a:gd name="connsiteX0" fmla="*/ 20669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669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0141169F-1C39-4D04-AF32-D0D14D004B05}"/>
                </a:ext>
              </a:extLst>
            </p:cNvPr>
            <p:cNvSpPr/>
            <p:nvPr/>
          </p:nvSpPr>
          <p:spPr>
            <a:xfrm>
              <a:off x="10240911" y="4115729"/>
              <a:ext cx="202882" cy="268223"/>
            </a:xfrm>
            <a:custGeom>
              <a:avLst/>
              <a:gdLst>
                <a:gd name="connsiteX0" fmla="*/ 20669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669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3087465-759F-4895-8FC6-DD464FB918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E9CBD8-1588-4B6B-B74D-87480DDE94C0}" type="datetime1">
              <a:rPr lang="en-US" smtClean="0"/>
              <a:t>11/4/20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2F1AA18-D8A5-44D9-881C-522258ED54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Sample Footer Text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C1BA574-A76A-4F4C-8CBD-768278B66E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50C42-9A0B-4425-92C2-70FCF7C45734}" type="slidenum">
              <a:rPr lang="en-US" smtClean="0"/>
              <a:t>‹N›</a:t>
            </a:fld>
            <a:endParaRPr lang="en-US" dirty="0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2793E083-ADC4-4391-83DD-781529A66110}"/>
              </a:ext>
            </a:extLst>
          </p:cNvPr>
          <p:cNvSpPr/>
          <p:nvPr/>
        </p:nvSpPr>
        <p:spPr>
          <a:xfrm>
            <a:off x="320736" y="652894"/>
            <a:ext cx="319941" cy="319941"/>
          </a:xfrm>
          <a:prstGeom prst="ellipse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42735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31B666-D6BE-4FA8-9CF1-F15FD58B0C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BCE4B4A-DE64-4563-83CD-C40B1D681D9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1DA0314-0202-4E6D-8352-C28376A9C08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7B56083-87B4-4603-B6FF-A9EB68E3E69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33708CF-F028-4917-A9CB-59BF5248A2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grpSp>
        <p:nvGrpSpPr>
          <p:cNvPr id="10" name="Graphic 185">
            <a:extLst>
              <a:ext uri="{FF2B5EF4-FFF2-40B4-BE49-F238E27FC236}">
                <a16:creationId xmlns:a16="http://schemas.microsoft.com/office/drawing/2014/main" id="{81B934BF-E239-47E1-93E9-EA3182162D21}"/>
              </a:ext>
            </a:extLst>
          </p:cNvPr>
          <p:cNvGrpSpPr/>
          <p:nvPr/>
        </p:nvGrpSpPr>
        <p:grpSpPr>
          <a:xfrm>
            <a:off x="10999563" y="5987064"/>
            <a:ext cx="1054467" cy="469689"/>
            <a:chOff x="9841624" y="4115729"/>
            <a:chExt cx="602170" cy="268223"/>
          </a:xfrm>
          <a:solidFill>
            <a:schemeClr val="tx1"/>
          </a:solidFill>
        </p:grpSpPr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C3BBF177-5044-426A-93ED-64BDC84BF184}"/>
                </a:ext>
              </a:extLst>
            </p:cNvPr>
            <p:cNvSpPr/>
            <p:nvPr/>
          </p:nvSpPr>
          <p:spPr>
            <a:xfrm>
              <a:off x="9841624" y="4115729"/>
              <a:ext cx="202882" cy="268223"/>
            </a:xfrm>
            <a:custGeom>
              <a:avLst/>
              <a:gdLst>
                <a:gd name="connsiteX0" fmla="*/ 20765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765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74270648-77F5-4D28-B691-DA57AA28FD73}"/>
                </a:ext>
              </a:extLst>
            </p:cNvPr>
            <p:cNvSpPr/>
            <p:nvPr/>
          </p:nvSpPr>
          <p:spPr>
            <a:xfrm>
              <a:off x="9941445" y="4115729"/>
              <a:ext cx="202882" cy="268223"/>
            </a:xfrm>
            <a:custGeom>
              <a:avLst/>
              <a:gdLst>
                <a:gd name="connsiteX0" fmla="*/ 20765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765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6086B770-2F70-4B7B-9525-286BBD63AD72}"/>
                </a:ext>
              </a:extLst>
            </p:cNvPr>
            <p:cNvSpPr/>
            <p:nvPr/>
          </p:nvSpPr>
          <p:spPr>
            <a:xfrm>
              <a:off x="10041267" y="4115729"/>
              <a:ext cx="202882" cy="268223"/>
            </a:xfrm>
            <a:custGeom>
              <a:avLst/>
              <a:gdLst>
                <a:gd name="connsiteX0" fmla="*/ 20669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669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57DDC14D-7AE3-41CD-ADFC-A3601D4F9DF3}"/>
                </a:ext>
              </a:extLst>
            </p:cNvPr>
            <p:cNvSpPr/>
            <p:nvPr/>
          </p:nvSpPr>
          <p:spPr>
            <a:xfrm>
              <a:off x="10141090" y="4115729"/>
              <a:ext cx="202882" cy="268223"/>
            </a:xfrm>
            <a:custGeom>
              <a:avLst/>
              <a:gdLst>
                <a:gd name="connsiteX0" fmla="*/ 20669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669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42181834-8401-4B66-85EE-1CBF57807DAB}"/>
                </a:ext>
              </a:extLst>
            </p:cNvPr>
            <p:cNvSpPr/>
            <p:nvPr/>
          </p:nvSpPr>
          <p:spPr>
            <a:xfrm>
              <a:off x="10240911" y="4115729"/>
              <a:ext cx="202882" cy="268223"/>
            </a:xfrm>
            <a:custGeom>
              <a:avLst/>
              <a:gdLst>
                <a:gd name="connsiteX0" fmla="*/ 20669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669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433C091-3B62-4087-9A97-63BBE28CFF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94440-721C-4D75-BD4F-4CFB3D51CDCA}" type="datetime1">
              <a:rPr lang="en-US" smtClean="0"/>
              <a:t>11/4/20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70710C3-2723-4847-BCAF-96D9FAE505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Sample Footer Text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6618B2C-95AC-4438-97FD-07ACF297B8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50C42-9A0B-4425-92C2-70FCF7C45734}" type="slidenum">
              <a:rPr lang="en-US" smtClean="0"/>
              <a:t>‹N›</a:t>
            </a:fld>
            <a:endParaRPr lang="en-US" dirty="0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D6B0F5A7-6E8A-4BCD-8F1F-233ECD21B262}"/>
              </a:ext>
            </a:extLst>
          </p:cNvPr>
          <p:cNvSpPr/>
          <p:nvPr/>
        </p:nvSpPr>
        <p:spPr>
          <a:xfrm>
            <a:off x="320736" y="652894"/>
            <a:ext cx="319941" cy="319941"/>
          </a:xfrm>
          <a:prstGeom prst="ellipse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51284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29CF7F-748D-4598-983E-96A2BE2693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grpSp>
        <p:nvGrpSpPr>
          <p:cNvPr id="6" name="Graphic 185">
            <a:extLst>
              <a:ext uri="{FF2B5EF4-FFF2-40B4-BE49-F238E27FC236}">
                <a16:creationId xmlns:a16="http://schemas.microsoft.com/office/drawing/2014/main" id="{DFD4D3BE-80D4-4E69-9C76-F0D8517DF690}"/>
              </a:ext>
            </a:extLst>
          </p:cNvPr>
          <p:cNvGrpSpPr/>
          <p:nvPr/>
        </p:nvGrpSpPr>
        <p:grpSpPr>
          <a:xfrm>
            <a:off x="10999563" y="5987064"/>
            <a:ext cx="1054467" cy="469689"/>
            <a:chOff x="9841624" y="4115729"/>
            <a:chExt cx="602170" cy="268223"/>
          </a:xfrm>
          <a:solidFill>
            <a:schemeClr val="tx1"/>
          </a:solidFill>
        </p:grpSpPr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A0B6E97F-00E1-4372-8978-8BCBDC9026E6}"/>
                </a:ext>
              </a:extLst>
            </p:cNvPr>
            <p:cNvSpPr/>
            <p:nvPr/>
          </p:nvSpPr>
          <p:spPr>
            <a:xfrm>
              <a:off x="9841624" y="4115729"/>
              <a:ext cx="202882" cy="268223"/>
            </a:xfrm>
            <a:custGeom>
              <a:avLst/>
              <a:gdLst>
                <a:gd name="connsiteX0" fmla="*/ 20765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765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CC7651B7-7A30-4AFA-A4D7-0B0C5D2DDAAF}"/>
                </a:ext>
              </a:extLst>
            </p:cNvPr>
            <p:cNvSpPr/>
            <p:nvPr/>
          </p:nvSpPr>
          <p:spPr>
            <a:xfrm>
              <a:off x="9941445" y="4115729"/>
              <a:ext cx="202882" cy="268223"/>
            </a:xfrm>
            <a:custGeom>
              <a:avLst/>
              <a:gdLst>
                <a:gd name="connsiteX0" fmla="*/ 20765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765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FD2FC5CA-556B-4409-B084-34753A1F04E6}"/>
                </a:ext>
              </a:extLst>
            </p:cNvPr>
            <p:cNvSpPr/>
            <p:nvPr/>
          </p:nvSpPr>
          <p:spPr>
            <a:xfrm>
              <a:off x="10041267" y="4115729"/>
              <a:ext cx="202882" cy="268223"/>
            </a:xfrm>
            <a:custGeom>
              <a:avLst/>
              <a:gdLst>
                <a:gd name="connsiteX0" fmla="*/ 20669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669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3E63FB41-EE1F-4889-9096-3A38936330D5}"/>
                </a:ext>
              </a:extLst>
            </p:cNvPr>
            <p:cNvSpPr/>
            <p:nvPr/>
          </p:nvSpPr>
          <p:spPr>
            <a:xfrm>
              <a:off x="10141090" y="4115729"/>
              <a:ext cx="202882" cy="268223"/>
            </a:xfrm>
            <a:custGeom>
              <a:avLst/>
              <a:gdLst>
                <a:gd name="connsiteX0" fmla="*/ 20669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669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0DD19F3B-7B3E-4861-8FDA-D0116C96C16E}"/>
                </a:ext>
              </a:extLst>
            </p:cNvPr>
            <p:cNvSpPr/>
            <p:nvPr/>
          </p:nvSpPr>
          <p:spPr>
            <a:xfrm>
              <a:off x="10240911" y="4115729"/>
              <a:ext cx="202882" cy="268223"/>
            </a:xfrm>
            <a:custGeom>
              <a:avLst/>
              <a:gdLst>
                <a:gd name="connsiteX0" fmla="*/ 20669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669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10A2C46-C908-4010-AAE2-9FA41B145C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701A64-483B-4532-94FB-D8F90CB6DEE0}" type="datetime1">
              <a:rPr lang="en-US" smtClean="0"/>
              <a:t>11/4/20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7CF5279-7D37-4D98-9A70-987C84F62C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Sample Footer Text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896FAD0-59EF-49AA-BBC6-A0EC184DD2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50C42-9A0B-4425-92C2-70FCF7C45734}" type="slidenum">
              <a:rPr lang="en-US" smtClean="0"/>
              <a:t>‹N›</a:t>
            </a:fld>
            <a:endParaRPr lang="en-US" dirty="0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876EB399-18D2-46D5-8757-35FCFF8EA80D}"/>
              </a:ext>
            </a:extLst>
          </p:cNvPr>
          <p:cNvSpPr/>
          <p:nvPr/>
        </p:nvSpPr>
        <p:spPr>
          <a:xfrm>
            <a:off x="320736" y="652894"/>
            <a:ext cx="319941" cy="319941"/>
          </a:xfrm>
          <a:prstGeom prst="ellipse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00648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aphic 185">
            <a:extLst>
              <a:ext uri="{FF2B5EF4-FFF2-40B4-BE49-F238E27FC236}">
                <a16:creationId xmlns:a16="http://schemas.microsoft.com/office/drawing/2014/main" id="{773CCE17-EE0F-40E0-B7AE-CF7677B64709}"/>
              </a:ext>
            </a:extLst>
          </p:cNvPr>
          <p:cNvGrpSpPr/>
          <p:nvPr/>
        </p:nvGrpSpPr>
        <p:grpSpPr>
          <a:xfrm>
            <a:off x="10999563" y="5987064"/>
            <a:ext cx="1054467" cy="469689"/>
            <a:chOff x="9841624" y="4115729"/>
            <a:chExt cx="602170" cy="268223"/>
          </a:xfrm>
          <a:solidFill>
            <a:schemeClr val="tx1"/>
          </a:solidFill>
        </p:grpSpPr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B0AC6C4E-6EA5-454A-AB84-8B94D8B585EC}"/>
                </a:ext>
              </a:extLst>
            </p:cNvPr>
            <p:cNvSpPr/>
            <p:nvPr/>
          </p:nvSpPr>
          <p:spPr>
            <a:xfrm>
              <a:off x="9841624" y="4115729"/>
              <a:ext cx="202882" cy="268223"/>
            </a:xfrm>
            <a:custGeom>
              <a:avLst/>
              <a:gdLst>
                <a:gd name="connsiteX0" fmla="*/ 20765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765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B4329338-925B-4677-BA6E-4357D37DB545}"/>
                </a:ext>
              </a:extLst>
            </p:cNvPr>
            <p:cNvSpPr/>
            <p:nvPr/>
          </p:nvSpPr>
          <p:spPr>
            <a:xfrm>
              <a:off x="9941445" y="4115729"/>
              <a:ext cx="202882" cy="268223"/>
            </a:xfrm>
            <a:custGeom>
              <a:avLst/>
              <a:gdLst>
                <a:gd name="connsiteX0" fmla="*/ 20765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765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334C0A08-043F-4818-BA1D-BCC9F811A873}"/>
                </a:ext>
              </a:extLst>
            </p:cNvPr>
            <p:cNvSpPr/>
            <p:nvPr/>
          </p:nvSpPr>
          <p:spPr>
            <a:xfrm>
              <a:off x="10041267" y="4115729"/>
              <a:ext cx="202882" cy="268223"/>
            </a:xfrm>
            <a:custGeom>
              <a:avLst/>
              <a:gdLst>
                <a:gd name="connsiteX0" fmla="*/ 20669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669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DCB185DD-ED0D-4633-8098-95C4A6F177CC}"/>
                </a:ext>
              </a:extLst>
            </p:cNvPr>
            <p:cNvSpPr/>
            <p:nvPr/>
          </p:nvSpPr>
          <p:spPr>
            <a:xfrm>
              <a:off x="10141090" y="4115729"/>
              <a:ext cx="202882" cy="268223"/>
            </a:xfrm>
            <a:custGeom>
              <a:avLst/>
              <a:gdLst>
                <a:gd name="connsiteX0" fmla="*/ 20669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669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2AD50526-B611-40B6-BB45-AE82F0EF5992}"/>
                </a:ext>
              </a:extLst>
            </p:cNvPr>
            <p:cNvSpPr/>
            <p:nvPr/>
          </p:nvSpPr>
          <p:spPr>
            <a:xfrm>
              <a:off x="10240911" y="4115729"/>
              <a:ext cx="202882" cy="268223"/>
            </a:xfrm>
            <a:custGeom>
              <a:avLst/>
              <a:gdLst>
                <a:gd name="connsiteX0" fmla="*/ 20669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669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708C302-4224-4668-8CAC-3267172A0C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18FB39-20FB-4E2E-B861-45B709B9C3C5}" type="datetime1">
              <a:rPr lang="en-US" smtClean="0"/>
              <a:t>11/4/20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C8FC22-AEB6-4BAF-BF93-41A2C757CC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Sample Footer Text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52CA88A-5462-4F17-AFA0-52721ADDBB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50C42-9A0B-4425-92C2-70FCF7C45734}" type="slidenum">
              <a:rPr lang="en-US" smtClean="0"/>
              <a:t>‹N›</a:t>
            </a:fld>
            <a:endParaRPr lang="en-US" dirty="0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70CCC791-94D7-4BB8-9EDF-423CEA1F6215}"/>
              </a:ext>
            </a:extLst>
          </p:cNvPr>
          <p:cNvSpPr/>
          <p:nvPr/>
        </p:nvSpPr>
        <p:spPr>
          <a:xfrm>
            <a:off x="320736" y="652894"/>
            <a:ext cx="319941" cy="319941"/>
          </a:xfrm>
          <a:prstGeom prst="ellipse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94671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E6AC37-C5B5-462A-BE4A-E55CEBF2A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A4B007F-32A8-4688-BBEF-4FCB99DF5EA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DF2E2EB-BF8A-44A4-8AE0-BD6C31B1D92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grpSp>
        <p:nvGrpSpPr>
          <p:cNvPr id="8" name="Graphic 185">
            <a:extLst>
              <a:ext uri="{FF2B5EF4-FFF2-40B4-BE49-F238E27FC236}">
                <a16:creationId xmlns:a16="http://schemas.microsoft.com/office/drawing/2014/main" id="{FC9E188F-54C8-4547-9F8C-525712AD7DB6}"/>
              </a:ext>
            </a:extLst>
          </p:cNvPr>
          <p:cNvGrpSpPr/>
          <p:nvPr/>
        </p:nvGrpSpPr>
        <p:grpSpPr>
          <a:xfrm>
            <a:off x="10999563" y="5987064"/>
            <a:ext cx="1054467" cy="469689"/>
            <a:chOff x="9841624" y="4115729"/>
            <a:chExt cx="602170" cy="268223"/>
          </a:xfrm>
          <a:solidFill>
            <a:schemeClr val="tx1"/>
          </a:solidFill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B99C4538-3939-47A9-A590-09FF21960653}"/>
                </a:ext>
              </a:extLst>
            </p:cNvPr>
            <p:cNvSpPr/>
            <p:nvPr/>
          </p:nvSpPr>
          <p:spPr>
            <a:xfrm>
              <a:off x="9841624" y="4115729"/>
              <a:ext cx="202882" cy="268223"/>
            </a:xfrm>
            <a:custGeom>
              <a:avLst/>
              <a:gdLst>
                <a:gd name="connsiteX0" fmla="*/ 20765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765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7541CA75-5D05-4996-A26D-CE0C909CD5F7}"/>
                </a:ext>
              </a:extLst>
            </p:cNvPr>
            <p:cNvSpPr/>
            <p:nvPr/>
          </p:nvSpPr>
          <p:spPr>
            <a:xfrm>
              <a:off x="9941445" y="4115729"/>
              <a:ext cx="202882" cy="268223"/>
            </a:xfrm>
            <a:custGeom>
              <a:avLst/>
              <a:gdLst>
                <a:gd name="connsiteX0" fmla="*/ 20765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765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86305856-26BC-4BCC-BEF3-5E9CED941775}"/>
                </a:ext>
              </a:extLst>
            </p:cNvPr>
            <p:cNvSpPr/>
            <p:nvPr/>
          </p:nvSpPr>
          <p:spPr>
            <a:xfrm>
              <a:off x="10041267" y="4115729"/>
              <a:ext cx="202882" cy="268223"/>
            </a:xfrm>
            <a:custGeom>
              <a:avLst/>
              <a:gdLst>
                <a:gd name="connsiteX0" fmla="*/ 20669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669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BC69651C-AC37-4CD2-8367-19297D7E2389}"/>
                </a:ext>
              </a:extLst>
            </p:cNvPr>
            <p:cNvSpPr/>
            <p:nvPr/>
          </p:nvSpPr>
          <p:spPr>
            <a:xfrm>
              <a:off x="10141090" y="4115729"/>
              <a:ext cx="202882" cy="268223"/>
            </a:xfrm>
            <a:custGeom>
              <a:avLst/>
              <a:gdLst>
                <a:gd name="connsiteX0" fmla="*/ 20669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669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C3E9031B-BA8D-4D9D-9BB3-A16F7A80F854}"/>
                </a:ext>
              </a:extLst>
            </p:cNvPr>
            <p:cNvSpPr/>
            <p:nvPr/>
          </p:nvSpPr>
          <p:spPr>
            <a:xfrm>
              <a:off x="10240911" y="4115729"/>
              <a:ext cx="202882" cy="268223"/>
            </a:xfrm>
            <a:custGeom>
              <a:avLst/>
              <a:gdLst>
                <a:gd name="connsiteX0" fmla="*/ 20669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669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69840A2-CF60-4C47-B955-E65BC451FE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48AC19-8BD6-476C-9770-8884373BCF00}" type="datetime1">
              <a:rPr lang="en-US" smtClean="0"/>
              <a:t>11/4/20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179DC6E-CC55-47AB-A405-5FB7EE2D19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Sample Footer Text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D5D5E7D-EBA7-4DB0-8C78-7EB8A85FA4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50C42-9A0B-4425-92C2-70FCF7C45734}" type="slidenum">
              <a:rPr lang="en-US" smtClean="0"/>
              <a:t>‹N›</a:t>
            </a:fld>
            <a:endParaRPr lang="en-US" dirty="0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C5B051DE-636E-4B3C-9886-2055CE23E49A}"/>
              </a:ext>
            </a:extLst>
          </p:cNvPr>
          <p:cNvSpPr/>
          <p:nvPr/>
        </p:nvSpPr>
        <p:spPr>
          <a:xfrm>
            <a:off x="320736" y="652894"/>
            <a:ext cx="319941" cy="319941"/>
          </a:xfrm>
          <a:prstGeom prst="ellipse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36603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F1D355-3146-41D1-B7DC-20B8ACE390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AD4AAFB-E8F8-4FD1-8C6A-ED2C3FAD503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E051AF1-B16F-43B9-95CC-C17B570DEC8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grpSp>
        <p:nvGrpSpPr>
          <p:cNvPr id="8" name="Graphic 185">
            <a:extLst>
              <a:ext uri="{FF2B5EF4-FFF2-40B4-BE49-F238E27FC236}">
                <a16:creationId xmlns:a16="http://schemas.microsoft.com/office/drawing/2014/main" id="{C8B77273-9FF7-4B93-8385-AD09A5F86AE5}"/>
              </a:ext>
            </a:extLst>
          </p:cNvPr>
          <p:cNvGrpSpPr/>
          <p:nvPr/>
        </p:nvGrpSpPr>
        <p:grpSpPr>
          <a:xfrm>
            <a:off x="10999563" y="5987064"/>
            <a:ext cx="1054467" cy="469689"/>
            <a:chOff x="9841624" y="4115729"/>
            <a:chExt cx="602170" cy="268223"/>
          </a:xfrm>
          <a:solidFill>
            <a:schemeClr val="tx1"/>
          </a:solidFill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3117A673-3729-4EAD-9E8C-52BEBF74B857}"/>
                </a:ext>
              </a:extLst>
            </p:cNvPr>
            <p:cNvSpPr/>
            <p:nvPr/>
          </p:nvSpPr>
          <p:spPr>
            <a:xfrm>
              <a:off x="9841624" y="4115729"/>
              <a:ext cx="202882" cy="268223"/>
            </a:xfrm>
            <a:custGeom>
              <a:avLst/>
              <a:gdLst>
                <a:gd name="connsiteX0" fmla="*/ 20765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765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EE8DB752-94CD-4A94-BDE3-DD285EB89F3F}"/>
                </a:ext>
              </a:extLst>
            </p:cNvPr>
            <p:cNvSpPr/>
            <p:nvPr/>
          </p:nvSpPr>
          <p:spPr>
            <a:xfrm>
              <a:off x="9941445" y="4115729"/>
              <a:ext cx="202882" cy="268223"/>
            </a:xfrm>
            <a:custGeom>
              <a:avLst/>
              <a:gdLst>
                <a:gd name="connsiteX0" fmla="*/ 20765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765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32F8DDFC-E5CA-4F36-B2BE-BCE49D4F6C95}"/>
                </a:ext>
              </a:extLst>
            </p:cNvPr>
            <p:cNvSpPr/>
            <p:nvPr/>
          </p:nvSpPr>
          <p:spPr>
            <a:xfrm>
              <a:off x="10041267" y="4115729"/>
              <a:ext cx="202882" cy="268223"/>
            </a:xfrm>
            <a:custGeom>
              <a:avLst/>
              <a:gdLst>
                <a:gd name="connsiteX0" fmla="*/ 20669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669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0BB589AE-2F9C-4C83-8DC7-1205CB037525}"/>
                </a:ext>
              </a:extLst>
            </p:cNvPr>
            <p:cNvSpPr/>
            <p:nvPr/>
          </p:nvSpPr>
          <p:spPr>
            <a:xfrm>
              <a:off x="10141090" y="4115729"/>
              <a:ext cx="202882" cy="268223"/>
            </a:xfrm>
            <a:custGeom>
              <a:avLst/>
              <a:gdLst>
                <a:gd name="connsiteX0" fmla="*/ 20669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669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7AC9A2DE-3C9E-4CD0-8C7A-CC5F9F9942E4}"/>
                </a:ext>
              </a:extLst>
            </p:cNvPr>
            <p:cNvSpPr/>
            <p:nvPr/>
          </p:nvSpPr>
          <p:spPr>
            <a:xfrm>
              <a:off x="10240911" y="4115729"/>
              <a:ext cx="202882" cy="268223"/>
            </a:xfrm>
            <a:custGeom>
              <a:avLst/>
              <a:gdLst>
                <a:gd name="connsiteX0" fmla="*/ 20669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669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68C8714-2467-4715-934E-6787C84F79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F68C53-8AD1-4F09-9486-FB3406B99CFA}" type="datetime1">
              <a:rPr lang="en-US" smtClean="0"/>
              <a:t>11/4/20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46F13D6-03EC-4D31-8BB1-9FFDE3633C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Sample Footer Text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C65D4DD-A2A4-4DF6-9527-E5F12FEB93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50C42-9A0B-4425-92C2-70FCF7C45734}" type="slidenum">
              <a:rPr lang="en-US" smtClean="0"/>
              <a:t>‹N›</a:t>
            </a:fld>
            <a:endParaRPr lang="en-US" dirty="0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FD202F3A-9FDE-4E11-B865-FBAEC415F880}"/>
              </a:ext>
            </a:extLst>
          </p:cNvPr>
          <p:cNvSpPr/>
          <p:nvPr/>
        </p:nvSpPr>
        <p:spPr>
          <a:xfrm>
            <a:off x="320736" y="652894"/>
            <a:ext cx="319941" cy="319941"/>
          </a:xfrm>
          <a:prstGeom prst="ellipse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95491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633F5C3-CD4B-4472-B59A-49D460CB1C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772236B-AB2C-4D6F-AE15-700992DA917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090F509-07BE-4446-8772-F44E09936B7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 cap="all" spc="100" baseline="0">
                <a:solidFill>
                  <a:schemeClr val="tx1">
                    <a:tint val="75000"/>
                  </a:schemeClr>
                </a:solidFill>
                <a:latin typeface="+mn-lt"/>
                <a:ea typeface="Source Sans Pro SemiBold" panose="020B0603030403020204" pitchFamily="34" charset="0"/>
              </a:defRPr>
            </a:lvl1pPr>
          </a:lstStyle>
          <a:p>
            <a:fld id="{BA543EDD-D0D2-447F-B24F-3717AF4B109D}" type="datetime1">
              <a:rPr lang="en-US" smtClean="0"/>
              <a:pPr/>
              <a:t>11/4/20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01B927E-3833-4F85-99B5-56B5F1E540D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 cap="all" spc="100" baseline="0">
                <a:solidFill>
                  <a:schemeClr val="tx1">
                    <a:tint val="75000"/>
                  </a:schemeClr>
                </a:solidFill>
                <a:latin typeface="+mn-lt"/>
                <a:ea typeface="Source Sans Pro SemiBold" panose="020B0603030403020204" pitchFamily="34" charset="0"/>
              </a:defRPr>
            </a:lvl1pPr>
          </a:lstStyle>
          <a:p>
            <a:r>
              <a:rPr lang="en-US" dirty="0"/>
              <a:t>Sample Footer Text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28CB64-4E98-43DE-B543-7BE5B329DBA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 cap="all" spc="100" baseline="0">
                <a:solidFill>
                  <a:schemeClr val="tx1">
                    <a:tint val="75000"/>
                  </a:schemeClr>
                </a:solidFill>
                <a:latin typeface="+mn-lt"/>
                <a:ea typeface="Source Sans Pro SemiBold" panose="020B0603030403020204" pitchFamily="34" charset="0"/>
              </a:defRPr>
            </a:lvl1pPr>
          </a:lstStyle>
          <a:p>
            <a:fld id="{F3450C42-9A0B-4425-92C2-70FCF7C45734}" type="slidenum">
              <a:rPr lang="en-US" smtClean="0"/>
              <a:pPr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03744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7" r:id="rId1"/>
    <p:sldLayoutId id="2147483728" r:id="rId2"/>
    <p:sldLayoutId id="2147483729" r:id="rId3"/>
    <p:sldLayoutId id="2147483730" r:id="rId4"/>
    <p:sldLayoutId id="2147483731" r:id="rId5"/>
    <p:sldLayoutId id="2147483737" r:id="rId6"/>
    <p:sldLayoutId id="2147483732" r:id="rId7"/>
    <p:sldLayoutId id="2147483733" r:id="rId8"/>
    <p:sldLayoutId id="2147483734" r:id="rId9"/>
    <p:sldLayoutId id="2147483736" r:id="rId10"/>
    <p:sldLayoutId id="2147483735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Roberto.cavallo@cooperica.it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489B7BFD-8F45-4093-AD9C-91B15B0503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498F8FF6-43B4-494A-AF8F-123A4983EDF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408103" y="-15159"/>
            <a:ext cx="4902679" cy="4616801"/>
          </a:xfrm>
          <a:custGeom>
            <a:avLst/>
            <a:gdLst>
              <a:gd name="connsiteX0" fmla="*/ 1825048 w 6355652"/>
              <a:gd name="connsiteY0" fmla="*/ 0 h 6050127"/>
              <a:gd name="connsiteX1" fmla="*/ 4530604 w 6355652"/>
              <a:gd name="connsiteY1" fmla="*/ 0 h 6050127"/>
              <a:gd name="connsiteX2" fmla="*/ 4692567 w 6355652"/>
              <a:gd name="connsiteY2" fmla="*/ 78022 h 6050127"/>
              <a:gd name="connsiteX3" fmla="*/ 6355652 w 6355652"/>
              <a:gd name="connsiteY3" fmla="*/ 2872301 h 6050127"/>
              <a:gd name="connsiteX4" fmla="*/ 3177826 w 6355652"/>
              <a:gd name="connsiteY4" fmla="*/ 6050127 h 6050127"/>
              <a:gd name="connsiteX5" fmla="*/ 0 w 6355652"/>
              <a:gd name="connsiteY5" fmla="*/ 2872301 h 6050127"/>
              <a:gd name="connsiteX6" fmla="*/ 1663086 w 6355652"/>
              <a:gd name="connsiteY6" fmla="*/ 78022 h 60501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355652" h="6050127">
                <a:moveTo>
                  <a:pt x="1825048" y="0"/>
                </a:moveTo>
                <a:lnTo>
                  <a:pt x="4530604" y="0"/>
                </a:lnTo>
                <a:lnTo>
                  <a:pt x="4692567" y="78022"/>
                </a:lnTo>
                <a:cubicBezTo>
                  <a:pt x="5683175" y="616152"/>
                  <a:pt x="6355652" y="1665694"/>
                  <a:pt x="6355652" y="2872301"/>
                </a:cubicBezTo>
                <a:cubicBezTo>
                  <a:pt x="6355652" y="4627366"/>
                  <a:pt x="4932891" y="6050127"/>
                  <a:pt x="3177826" y="6050127"/>
                </a:cubicBezTo>
                <a:cubicBezTo>
                  <a:pt x="1422761" y="6050127"/>
                  <a:pt x="0" y="4627366"/>
                  <a:pt x="0" y="2872301"/>
                </a:cubicBezTo>
                <a:cubicBezTo>
                  <a:pt x="0" y="1665694"/>
                  <a:pt x="672477" y="616152"/>
                  <a:pt x="1663086" y="78022"/>
                </a:cubicBezTo>
                <a:close/>
              </a:path>
            </a:pathLst>
          </a:custGeom>
          <a:solidFill>
            <a:srgbClr val="FFFFFF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33574554-84CF-4FF0-B1BF-553245CC652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479558"/>
            <a:ext cx="1861854" cy="717514"/>
            <a:chOff x="0" y="1479558"/>
            <a:chExt cx="1861854" cy="717514"/>
          </a:xfrm>
          <a:solidFill>
            <a:schemeClr val="tx1"/>
          </a:solidFill>
        </p:grpSpPr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E16C8D8F-10E9-4498-ABDB-0F923F8B683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1479558"/>
              <a:ext cx="1861854" cy="277779"/>
            </a:xfrm>
            <a:custGeom>
              <a:avLst/>
              <a:gdLst>
                <a:gd name="connsiteX0" fmla="*/ 180458 w 1861854"/>
                <a:gd name="connsiteY0" fmla="*/ 0 h 277779"/>
                <a:gd name="connsiteX1" fmla="*/ 419222 w 1861854"/>
                <a:gd name="connsiteY1" fmla="*/ 238761 h 277779"/>
                <a:gd name="connsiteX2" fmla="*/ 657984 w 1861854"/>
                <a:gd name="connsiteY2" fmla="*/ 0 h 277779"/>
                <a:gd name="connsiteX3" fmla="*/ 896745 w 1861854"/>
                <a:gd name="connsiteY3" fmla="*/ 238761 h 277779"/>
                <a:gd name="connsiteX4" fmla="*/ 1135754 w 1861854"/>
                <a:gd name="connsiteY4" fmla="*/ 0 h 277779"/>
                <a:gd name="connsiteX5" fmla="*/ 1374516 w 1861854"/>
                <a:gd name="connsiteY5" fmla="*/ 238761 h 277779"/>
                <a:gd name="connsiteX6" fmla="*/ 1613277 w 1861854"/>
                <a:gd name="connsiteY6" fmla="*/ 0 h 277779"/>
                <a:gd name="connsiteX7" fmla="*/ 1861854 w 1861854"/>
                <a:gd name="connsiteY7" fmla="*/ 248577 h 277779"/>
                <a:gd name="connsiteX8" fmla="*/ 1842470 w 1861854"/>
                <a:gd name="connsiteY8" fmla="*/ 267963 h 277779"/>
                <a:gd name="connsiteX9" fmla="*/ 1613277 w 1861854"/>
                <a:gd name="connsiteY9" fmla="*/ 39017 h 277779"/>
                <a:gd name="connsiteX10" fmla="*/ 1374516 w 1861854"/>
                <a:gd name="connsiteY10" fmla="*/ 277779 h 277779"/>
                <a:gd name="connsiteX11" fmla="*/ 1135754 w 1861854"/>
                <a:gd name="connsiteY11" fmla="*/ 39017 h 277779"/>
                <a:gd name="connsiteX12" fmla="*/ 896745 w 1861854"/>
                <a:gd name="connsiteY12" fmla="*/ 277779 h 277779"/>
                <a:gd name="connsiteX13" fmla="*/ 657984 w 1861854"/>
                <a:gd name="connsiteY13" fmla="*/ 39017 h 277779"/>
                <a:gd name="connsiteX14" fmla="*/ 419222 w 1861854"/>
                <a:gd name="connsiteY14" fmla="*/ 277779 h 277779"/>
                <a:gd name="connsiteX15" fmla="*/ 180458 w 1861854"/>
                <a:gd name="connsiteY15" fmla="*/ 39017 h 277779"/>
                <a:gd name="connsiteX16" fmla="*/ 0 w 1861854"/>
                <a:gd name="connsiteY16" fmla="*/ 219283 h 277779"/>
                <a:gd name="connsiteX17" fmla="*/ 0 w 1861854"/>
                <a:gd name="connsiteY17" fmla="*/ 180458 h 2777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861854" h="277779">
                  <a:moveTo>
                    <a:pt x="180458" y="0"/>
                  </a:moveTo>
                  <a:lnTo>
                    <a:pt x="419222" y="238761"/>
                  </a:lnTo>
                  <a:lnTo>
                    <a:pt x="657984" y="0"/>
                  </a:lnTo>
                  <a:lnTo>
                    <a:pt x="896745" y="238761"/>
                  </a:lnTo>
                  <a:lnTo>
                    <a:pt x="1135754" y="0"/>
                  </a:lnTo>
                  <a:lnTo>
                    <a:pt x="1374516" y="238761"/>
                  </a:lnTo>
                  <a:lnTo>
                    <a:pt x="1613277" y="0"/>
                  </a:lnTo>
                  <a:lnTo>
                    <a:pt x="1861854" y="248577"/>
                  </a:lnTo>
                  <a:lnTo>
                    <a:pt x="1842470" y="267963"/>
                  </a:lnTo>
                  <a:lnTo>
                    <a:pt x="1613277" y="39017"/>
                  </a:lnTo>
                  <a:lnTo>
                    <a:pt x="1374516" y="277779"/>
                  </a:lnTo>
                  <a:lnTo>
                    <a:pt x="1135754" y="39017"/>
                  </a:lnTo>
                  <a:lnTo>
                    <a:pt x="896745" y="277779"/>
                  </a:lnTo>
                  <a:lnTo>
                    <a:pt x="657984" y="39017"/>
                  </a:lnTo>
                  <a:lnTo>
                    <a:pt x="419222" y="277779"/>
                  </a:lnTo>
                  <a:lnTo>
                    <a:pt x="180458" y="39017"/>
                  </a:lnTo>
                  <a:lnTo>
                    <a:pt x="0" y="219283"/>
                  </a:lnTo>
                  <a:lnTo>
                    <a:pt x="0" y="18045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wrap="square" rtlCol="0" anchor="ctr">
              <a:noAutofit/>
            </a:bodyPr>
            <a:lstStyle/>
            <a:p>
              <a:endParaRPr lang="en-US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1E5A83E3-8A11-4492-BB6E-F5F2240316F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1919293"/>
              <a:ext cx="1861854" cy="277779"/>
            </a:xfrm>
            <a:custGeom>
              <a:avLst/>
              <a:gdLst>
                <a:gd name="connsiteX0" fmla="*/ 180458 w 1861854"/>
                <a:gd name="connsiteY0" fmla="*/ 0 h 277779"/>
                <a:gd name="connsiteX1" fmla="*/ 419222 w 1861854"/>
                <a:gd name="connsiteY1" fmla="*/ 238761 h 277779"/>
                <a:gd name="connsiteX2" fmla="*/ 657984 w 1861854"/>
                <a:gd name="connsiteY2" fmla="*/ 0 h 277779"/>
                <a:gd name="connsiteX3" fmla="*/ 896745 w 1861854"/>
                <a:gd name="connsiteY3" fmla="*/ 238761 h 277779"/>
                <a:gd name="connsiteX4" fmla="*/ 1135754 w 1861854"/>
                <a:gd name="connsiteY4" fmla="*/ 0 h 277779"/>
                <a:gd name="connsiteX5" fmla="*/ 1374516 w 1861854"/>
                <a:gd name="connsiteY5" fmla="*/ 238761 h 277779"/>
                <a:gd name="connsiteX6" fmla="*/ 1613277 w 1861854"/>
                <a:gd name="connsiteY6" fmla="*/ 0 h 277779"/>
                <a:gd name="connsiteX7" fmla="*/ 1861854 w 1861854"/>
                <a:gd name="connsiteY7" fmla="*/ 248577 h 277779"/>
                <a:gd name="connsiteX8" fmla="*/ 1842470 w 1861854"/>
                <a:gd name="connsiteY8" fmla="*/ 268208 h 277779"/>
                <a:gd name="connsiteX9" fmla="*/ 1613277 w 1861854"/>
                <a:gd name="connsiteY9" fmla="*/ 39017 h 277779"/>
                <a:gd name="connsiteX10" fmla="*/ 1374516 w 1861854"/>
                <a:gd name="connsiteY10" fmla="*/ 277779 h 277779"/>
                <a:gd name="connsiteX11" fmla="*/ 1135754 w 1861854"/>
                <a:gd name="connsiteY11" fmla="*/ 39017 h 277779"/>
                <a:gd name="connsiteX12" fmla="*/ 896745 w 1861854"/>
                <a:gd name="connsiteY12" fmla="*/ 277779 h 277779"/>
                <a:gd name="connsiteX13" fmla="*/ 657984 w 1861854"/>
                <a:gd name="connsiteY13" fmla="*/ 39017 h 277779"/>
                <a:gd name="connsiteX14" fmla="*/ 419222 w 1861854"/>
                <a:gd name="connsiteY14" fmla="*/ 277779 h 277779"/>
                <a:gd name="connsiteX15" fmla="*/ 180458 w 1861854"/>
                <a:gd name="connsiteY15" fmla="*/ 39017 h 277779"/>
                <a:gd name="connsiteX16" fmla="*/ 0 w 1861854"/>
                <a:gd name="connsiteY16" fmla="*/ 219475 h 277779"/>
                <a:gd name="connsiteX17" fmla="*/ 0 w 1861854"/>
                <a:gd name="connsiteY17" fmla="*/ 180458 h 2777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861854" h="277779">
                  <a:moveTo>
                    <a:pt x="180458" y="0"/>
                  </a:moveTo>
                  <a:lnTo>
                    <a:pt x="419222" y="238761"/>
                  </a:lnTo>
                  <a:lnTo>
                    <a:pt x="657984" y="0"/>
                  </a:lnTo>
                  <a:lnTo>
                    <a:pt x="896745" y="238761"/>
                  </a:lnTo>
                  <a:lnTo>
                    <a:pt x="1135754" y="0"/>
                  </a:lnTo>
                  <a:lnTo>
                    <a:pt x="1374516" y="238761"/>
                  </a:lnTo>
                  <a:lnTo>
                    <a:pt x="1613277" y="0"/>
                  </a:lnTo>
                  <a:lnTo>
                    <a:pt x="1861854" y="248577"/>
                  </a:lnTo>
                  <a:lnTo>
                    <a:pt x="1842470" y="268208"/>
                  </a:lnTo>
                  <a:lnTo>
                    <a:pt x="1613277" y="39017"/>
                  </a:lnTo>
                  <a:lnTo>
                    <a:pt x="1374516" y="277779"/>
                  </a:lnTo>
                  <a:lnTo>
                    <a:pt x="1135754" y="39017"/>
                  </a:lnTo>
                  <a:lnTo>
                    <a:pt x="896745" y="277779"/>
                  </a:lnTo>
                  <a:lnTo>
                    <a:pt x="657984" y="39017"/>
                  </a:lnTo>
                  <a:lnTo>
                    <a:pt x="419222" y="277779"/>
                  </a:lnTo>
                  <a:lnTo>
                    <a:pt x="180458" y="39017"/>
                  </a:lnTo>
                  <a:lnTo>
                    <a:pt x="0" y="219475"/>
                  </a:lnTo>
                  <a:lnTo>
                    <a:pt x="0" y="18045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wrap="square" rtlCol="0" anchor="ctr">
              <a:noAutofit/>
            </a:bodyPr>
            <a:lstStyle/>
            <a:p>
              <a:endParaRPr lang="en-US"/>
            </a:p>
          </p:txBody>
        </p:sp>
      </p:grp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76C5E6D3-976B-41A7-B008-5BB4ADF444D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417246" y="-12193"/>
            <a:ext cx="4902679" cy="4616801"/>
          </a:xfrm>
          <a:custGeom>
            <a:avLst/>
            <a:gdLst>
              <a:gd name="connsiteX0" fmla="*/ 1825048 w 6355652"/>
              <a:gd name="connsiteY0" fmla="*/ 0 h 6050127"/>
              <a:gd name="connsiteX1" fmla="*/ 4530604 w 6355652"/>
              <a:gd name="connsiteY1" fmla="*/ 0 h 6050127"/>
              <a:gd name="connsiteX2" fmla="*/ 4692567 w 6355652"/>
              <a:gd name="connsiteY2" fmla="*/ 78022 h 6050127"/>
              <a:gd name="connsiteX3" fmla="*/ 6355652 w 6355652"/>
              <a:gd name="connsiteY3" fmla="*/ 2872301 h 6050127"/>
              <a:gd name="connsiteX4" fmla="*/ 3177826 w 6355652"/>
              <a:gd name="connsiteY4" fmla="*/ 6050127 h 6050127"/>
              <a:gd name="connsiteX5" fmla="*/ 0 w 6355652"/>
              <a:gd name="connsiteY5" fmla="*/ 2872301 h 6050127"/>
              <a:gd name="connsiteX6" fmla="*/ 1663086 w 6355652"/>
              <a:gd name="connsiteY6" fmla="*/ 78022 h 60501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355652" h="6050127">
                <a:moveTo>
                  <a:pt x="1825048" y="0"/>
                </a:moveTo>
                <a:lnTo>
                  <a:pt x="4530604" y="0"/>
                </a:lnTo>
                <a:lnTo>
                  <a:pt x="4692567" y="78022"/>
                </a:lnTo>
                <a:cubicBezTo>
                  <a:pt x="5683175" y="616152"/>
                  <a:pt x="6355652" y="1665694"/>
                  <a:pt x="6355652" y="2872301"/>
                </a:cubicBezTo>
                <a:cubicBezTo>
                  <a:pt x="6355652" y="4627366"/>
                  <a:pt x="4932891" y="6050127"/>
                  <a:pt x="3177826" y="6050127"/>
                </a:cubicBezTo>
                <a:cubicBezTo>
                  <a:pt x="1422761" y="6050127"/>
                  <a:pt x="0" y="4627366"/>
                  <a:pt x="0" y="2872301"/>
                </a:cubicBezTo>
                <a:cubicBezTo>
                  <a:pt x="0" y="1665694"/>
                  <a:pt x="672477" y="616152"/>
                  <a:pt x="1663086" y="78022"/>
                </a:cubicBezTo>
                <a:close/>
              </a:path>
            </a:pathLst>
          </a:custGeom>
          <a:solidFill>
            <a:schemeClr val="accent1">
              <a:alpha val="2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21" name="Freeform: Shape 20">
            <a:extLst>
              <a:ext uri="{FF2B5EF4-FFF2-40B4-BE49-F238E27FC236}">
                <a16:creationId xmlns:a16="http://schemas.microsoft.com/office/drawing/2014/main" id="{5AFEC601-A132-47EE-B0C2-B38ACD9FCE6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305243" y="-12192"/>
            <a:ext cx="4902678" cy="4544235"/>
          </a:xfrm>
          <a:custGeom>
            <a:avLst/>
            <a:gdLst>
              <a:gd name="connsiteX0" fmla="*/ 1529549 w 6355652"/>
              <a:gd name="connsiteY0" fmla="*/ 0 h 5890980"/>
              <a:gd name="connsiteX1" fmla="*/ 4826104 w 6355652"/>
              <a:gd name="connsiteY1" fmla="*/ 0 h 5890980"/>
              <a:gd name="connsiteX2" fmla="*/ 4954579 w 6355652"/>
              <a:gd name="connsiteY2" fmla="*/ 78051 h 5890980"/>
              <a:gd name="connsiteX3" fmla="*/ 6355652 w 6355652"/>
              <a:gd name="connsiteY3" fmla="*/ 2713154 h 5890980"/>
              <a:gd name="connsiteX4" fmla="*/ 3177826 w 6355652"/>
              <a:gd name="connsiteY4" fmla="*/ 5890980 h 5890980"/>
              <a:gd name="connsiteX5" fmla="*/ 0 w 6355652"/>
              <a:gd name="connsiteY5" fmla="*/ 2713154 h 5890980"/>
              <a:gd name="connsiteX6" fmla="*/ 1401073 w 6355652"/>
              <a:gd name="connsiteY6" fmla="*/ 78051 h 58909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355652" h="5890980">
                <a:moveTo>
                  <a:pt x="1529549" y="0"/>
                </a:moveTo>
                <a:lnTo>
                  <a:pt x="4826104" y="0"/>
                </a:lnTo>
                <a:lnTo>
                  <a:pt x="4954579" y="78051"/>
                </a:lnTo>
                <a:cubicBezTo>
                  <a:pt x="5799886" y="649129"/>
                  <a:pt x="6355652" y="1616239"/>
                  <a:pt x="6355652" y="2713154"/>
                </a:cubicBezTo>
                <a:cubicBezTo>
                  <a:pt x="6355652" y="4468219"/>
                  <a:pt x="4932891" y="5890980"/>
                  <a:pt x="3177826" y="5890980"/>
                </a:cubicBezTo>
                <a:cubicBezTo>
                  <a:pt x="1422761" y="5890980"/>
                  <a:pt x="0" y="4468219"/>
                  <a:pt x="0" y="2713154"/>
                </a:cubicBezTo>
                <a:cubicBezTo>
                  <a:pt x="0" y="1616239"/>
                  <a:pt x="555766" y="649129"/>
                  <a:pt x="1401073" y="78051"/>
                </a:cubicBezTo>
                <a:close/>
              </a:path>
            </a:pathLst>
          </a:custGeom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6DB91694-5915-644B-9B24-FDA67E98049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760765" y="324937"/>
            <a:ext cx="4024032" cy="2885715"/>
          </a:xfrm>
        </p:spPr>
        <p:txBody>
          <a:bodyPr>
            <a:normAutofit fontScale="90000"/>
          </a:bodyPr>
          <a:lstStyle/>
          <a:p>
            <a:r>
              <a:rPr lang="it-IT" sz="1500" dirty="0">
                <a:latin typeface="Calibri,Bold"/>
              </a:rPr>
              <a:t>01.01.2022. Obbligo di raccolta differenziata della frazione tessile dei rifiuti urbani, per una nuova filiera dell’economia circolare </a:t>
            </a:r>
            <a:br>
              <a:rPr lang="it-IT" sz="1500" dirty="0"/>
            </a:br>
            <a:endParaRPr lang="it-IT" sz="1500" dirty="0"/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4ACD663E-588F-384E-8CFF-F88C52CBD44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760765" y="3166312"/>
            <a:ext cx="4024032" cy="771802"/>
          </a:xfrm>
        </p:spPr>
        <p:txBody>
          <a:bodyPr>
            <a:normAutofit fontScale="55000" lnSpcReduction="20000"/>
          </a:bodyPr>
          <a:lstStyle/>
          <a:p>
            <a:r>
              <a:rPr lang="it-IT" dirty="0" err="1"/>
              <a:t>Giovedi</a:t>
            </a:r>
            <a:r>
              <a:rPr lang="it-IT" dirty="0"/>
              <a:t>̀ 5 Novembre 2020 </a:t>
            </a:r>
          </a:p>
          <a:p>
            <a:r>
              <a:rPr lang="it-IT" dirty="0"/>
              <a:t>Comitato Tecnico Scientifico </a:t>
            </a:r>
            <a:r>
              <a:rPr lang="it-IT" dirty="0" err="1"/>
              <a:t>Ecomondo</a:t>
            </a:r>
            <a:r>
              <a:rPr lang="it-IT" dirty="0"/>
              <a:t> e Fise </a:t>
            </a:r>
            <a:r>
              <a:rPr lang="it-IT" dirty="0" err="1"/>
              <a:t>Unicircular</a:t>
            </a:r>
            <a:r>
              <a:rPr lang="it-IT" dirty="0"/>
              <a:t> </a:t>
            </a:r>
          </a:p>
          <a:p>
            <a:endParaRPr lang="it-IT" dirty="0"/>
          </a:p>
        </p:txBody>
      </p:sp>
      <p:sp>
        <p:nvSpPr>
          <p:cNvPr id="23" name="Graphic 212">
            <a:extLst>
              <a:ext uri="{FF2B5EF4-FFF2-40B4-BE49-F238E27FC236}">
                <a16:creationId xmlns:a16="http://schemas.microsoft.com/office/drawing/2014/main" id="{279CAF82-0ECF-42BE-8F37-F71941E5D41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649933" y="1550555"/>
            <a:ext cx="413564" cy="413564"/>
          </a:xfrm>
          <a:custGeom>
            <a:avLst/>
            <a:gdLst>
              <a:gd name="connsiteX0" fmla="*/ 403574 w 807148"/>
              <a:gd name="connsiteY0" fmla="*/ 0 h 807148"/>
              <a:gd name="connsiteX1" fmla="*/ 0 w 807148"/>
              <a:gd name="connsiteY1" fmla="*/ 403574 h 807148"/>
              <a:gd name="connsiteX2" fmla="*/ 403574 w 807148"/>
              <a:gd name="connsiteY2" fmla="*/ 807149 h 807148"/>
              <a:gd name="connsiteX3" fmla="*/ 807149 w 807148"/>
              <a:gd name="connsiteY3" fmla="*/ 403574 h 807148"/>
              <a:gd name="connsiteX4" fmla="*/ 403574 w 807148"/>
              <a:gd name="connsiteY4" fmla="*/ 0 h 807148"/>
              <a:gd name="connsiteX5" fmla="*/ 403574 w 807148"/>
              <a:gd name="connsiteY5" fmla="*/ 667988 h 807148"/>
              <a:gd name="connsiteX6" fmla="*/ 139160 w 807148"/>
              <a:gd name="connsiteY6" fmla="*/ 403574 h 807148"/>
              <a:gd name="connsiteX7" fmla="*/ 403574 w 807148"/>
              <a:gd name="connsiteY7" fmla="*/ 139160 h 807148"/>
              <a:gd name="connsiteX8" fmla="*/ 667988 w 807148"/>
              <a:gd name="connsiteY8" fmla="*/ 403574 h 807148"/>
              <a:gd name="connsiteX9" fmla="*/ 403574 w 807148"/>
              <a:gd name="connsiteY9" fmla="*/ 667988 h 8071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807148" h="807148">
                <a:moveTo>
                  <a:pt x="403574" y="0"/>
                </a:moveTo>
                <a:cubicBezTo>
                  <a:pt x="180689" y="0"/>
                  <a:pt x="0" y="180689"/>
                  <a:pt x="0" y="403574"/>
                </a:cubicBezTo>
                <a:cubicBezTo>
                  <a:pt x="0" y="626459"/>
                  <a:pt x="180689" y="807149"/>
                  <a:pt x="403574" y="807149"/>
                </a:cubicBezTo>
                <a:cubicBezTo>
                  <a:pt x="626459" y="807149"/>
                  <a:pt x="807149" y="626459"/>
                  <a:pt x="807149" y="403574"/>
                </a:cubicBezTo>
                <a:cubicBezTo>
                  <a:pt x="807149" y="180689"/>
                  <a:pt x="626459" y="0"/>
                  <a:pt x="403574" y="0"/>
                </a:cubicBezTo>
                <a:close/>
                <a:moveTo>
                  <a:pt x="403574" y="667988"/>
                </a:moveTo>
                <a:cubicBezTo>
                  <a:pt x="257556" y="667988"/>
                  <a:pt x="139160" y="549593"/>
                  <a:pt x="139160" y="403574"/>
                </a:cubicBezTo>
                <a:cubicBezTo>
                  <a:pt x="139160" y="257556"/>
                  <a:pt x="257556" y="139160"/>
                  <a:pt x="403574" y="139160"/>
                </a:cubicBezTo>
                <a:cubicBezTo>
                  <a:pt x="549593" y="139160"/>
                  <a:pt x="667988" y="257556"/>
                  <a:pt x="667988" y="403574"/>
                </a:cubicBezTo>
                <a:cubicBezTo>
                  <a:pt x="667988" y="549593"/>
                  <a:pt x="549593" y="667988"/>
                  <a:pt x="403574" y="667988"/>
                </a:cubicBezTo>
                <a:close/>
              </a:path>
            </a:pathLst>
          </a:custGeom>
          <a:solidFill>
            <a:srgbClr val="FFFFFF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chemeClr val="lt1"/>
              </a:solidFill>
            </a:endParaRPr>
          </a:p>
        </p:txBody>
      </p:sp>
      <p:sp>
        <p:nvSpPr>
          <p:cNvPr id="25" name="Graphic 212">
            <a:extLst>
              <a:ext uri="{FF2B5EF4-FFF2-40B4-BE49-F238E27FC236}">
                <a16:creationId xmlns:a16="http://schemas.microsoft.com/office/drawing/2014/main" id="{2A8D3863-50D5-4235-9082-36776BF4F05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649933" y="1550555"/>
            <a:ext cx="413564" cy="413564"/>
          </a:xfrm>
          <a:custGeom>
            <a:avLst/>
            <a:gdLst>
              <a:gd name="connsiteX0" fmla="*/ 403574 w 807148"/>
              <a:gd name="connsiteY0" fmla="*/ 0 h 807148"/>
              <a:gd name="connsiteX1" fmla="*/ 0 w 807148"/>
              <a:gd name="connsiteY1" fmla="*/ 403574 h 807148"/>
              <a:gd name="connsiteX2" fmla="*/ 403574 w 807148"/>
              <a:gd name="connsiteY2" fmla="*/ 807149 h 807148"/>
              <a:gd name="connsiteX3" fmla="*/ 807149 w 807148"/>
              <a:gd name="connsiteY3" fmla="*/ 403574 h 807148"/>
              <a:gd name="connsiteX4" fmla="*/ 403574 w 807148"/>
              <a:gd name="connsiteY4" fmla="*/ 0 h 807148"/>
              <a:gd name="connsiteX5" fmla="*/ 403574 w 807148"/>
              <a:gd name="connsiteY5" fmla="*/ 667988 h 807148"/>
              <a:gd name="connsiteX6" fmla="*/ 139160 w 807148"/>
              <a:gd name="connsiteY6" fmla="*/ 403574 h 807148"/>
              <a:gd name="connsiteX7" fmla="*/ 403574 w 807148"/>
              <a:gd name="connsiteY7" fmla="*/ 139160 h 807148"/>
              <a:gd name="connsiteX8" fmla="*/ 667988 w 807148"/>
              <a:gd name="connsiteY8" fmla="*/ 403574 h 807148"/>
              <a:gd name="connsiteX9" fmla="*/ 403574 w 807148"/>
              <a:gd name="connsiteY9" fmla="*/ 667988 h 8071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807148" h="807148">
                <a:moveTo>
                  <a:pt x="403574" y="0"/>
                </a:moveTo>
                <a:cubicBezTo>
                  <a:pt x="180689" y="0"/>
                  <a:pt x="0" y="180689"/>
                  <a:pt x="0" y="403574"/>
                </a:cubicBezTo>
                <a:cubicBezTo>
                  <a:pt x="0" y="626459"/>
                  <a:pt x="180689" y="807149"/>
                  <a:pt x="403574" y="807149"/>
                </a:cubicBezTo>
                <a:cubicBezTo>
                  <a:pt x="626459" y="807149"/>
                  <a:pt x="807149" y="626459"/>
                  <a:pt x="807149" y="403574"/>
                </a:cubicBezTo>
                <a:cubicBezTo>
                  <a:pt x="807149" y="180689"/>
                  <a:pt x="626459" y="0"/>
                  <a:pt x="403574" y="0"/>
                </a:cubicBezTo>
                <a:close/>
                <a:moveTo>
                  <a:pt x="403574" y="667988"/>
                </a:moveTo>
                <a:cubicBezTo>
                  <a:pt x="257556" y="667988"/>
                  <a:pt x="139160" y="549593"/>
                  <a:pt x="139160" y="403574"/>
                </a:cubicBezTo>
                <a:cubicBezTo>
                  <a:pt x="139160" y="257556"/>
                  <a:pt x="257556" y="139160"/>
                  <a:pt x="403574" y="139160"/>
                </a:cubicBezTo>
                <a:cubicBezTo>
                  <a:pt x="549593" y="139160"/>
                  <a:pt x="667988" y="257556"/>
                  <a:pt x="667988" y="403574"/>
                </a:cubicBezTo>
                <a:cubicBezTo>
                  <a:pt x="667988" y="549593"/>
                  <a:pt x="549593" y="667988"/>
                  <a:pt x="403574" y="667988"/>
                </a:cubicBezTo>
                <a:close/>
              </a:path>
            </a:pathLst>
          </a:custGeom>
          <a:solidFill>
            <a:schemeClr val="accent3">
              <a:alpha val="2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chemeClr val="lt1"/>
              </a:solidFill>
            </a:endParaRPr>
          </a:p>
        </p:txBody>
      </p:sp>
      <p:pic>
        <p:nvPicPr>
          <p:cNvPr id="6" name="Immagine 5" descr="Immagine che contiene interni, sedia, sedendo, stanza&#10;&#10;Descrizione generata automaticamente">
            <a:extLst>
              <a:ext uri="{FF2B5EF4-FFF2-40B4-BE49-F238E27FC236}">
                <a16:creationId xmlns:a16="http://schemas.microsoft.com/office/drawing/2014/main" id="{211B3C29-69F1-5D48-B12B-FBC96E4FCC0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0465" r="19425" b="2"/>
          <a:stretch/>
        </p:blipFill>
        <p:spPr>
          <a:xfrm>
            <a:off x="6601854" y="2313765"/>
            <a:ext cx="4773089" cy="4544235"/>
          </a:xfrm>
          <a:custGeom>
            <a:avLst/>
            <a:gdLst/>
            <a:ahLst/>
            <a:cxnLst/>
            <a:rect l="l" t="t" r="r" b="b"/>
            <a:pathLst>
              <a:path w="4773089" h="4544235">
                <a:moveTo>
                  <a:pt x="2386544" y="0"/>
                </a:moveTo>
                <a:cubicBezTo>
                  <a:pt x="3704596" y="0"/>
                  <a:pt x="4773089" y="1068494"/>
                  <a:pt x="4773089" y="2386545"/>
                </a:cubicBezTo>
                <a:cubicBezTo>
                  <a:pt x="4773089" y="3292705"/>
                  <a:pt x="4268059" y="4080910"/>
                  <a:pt x="3524113" y="4485046"/>
                </a:cubicBezTo>
                <a:lnTo>
                  <a:pt x="3401244" y="4544235"/>
                </a:lnTo>
                <a:lnTo>
                  <a:pt x="1371845" y="4544235"/>
                </a:lnTo>
                <a:lnTo>
                  <a:pt x="1248976" y="4485046"/>
                </a:lnTo>
                <a:cubicBezTo>
                  <a:pt x="505030" y="4080910"/>
                  <a:pt x="0" y="3292705"/>
                  <a:pt x="0" y="2386545"/>
                </a:cubicBezTo>
                <a:cubicBezTo>
                  <a:pt x="0" y="1068494"/>
                  <a:pt x="1068494" y="0"/>
                  <a:pt x="2386544" y="0"/>
                </a:cubicBezTo>
                <a:close/>
              </a:path>
            </a:pathLst>
          </a:custGeom>
        </p:spPr>
      </p:pic>
      <p:grpSp>
        <p:nvGrpSpPr>
          <p:cNvPr id="27" name="Graphic 185">
            <a:extLst>
              <a:ext uri="{FF2B5EF4-FFF2-40B4-BE49-F238E27FC236}">
                <a16:creationId xmlns:a16="http://schemas.microsoft.com/office/drawing/2014/main" id="{FB9739EB-7F66-433D-841F-AB3CD18700B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0549330" y="2740963"/>
            <a:ext cx="1054466" cy="469689"/>
            <a:chOff x="9841624" y="4115729"/>
            <a:chExt cx="602169" cy="268223"/>
          </a:xfrm>
          <a:solidFill>
            <a:schemeClr val="tx1"/>
          </a:solidFill>
        </p:grpSpPr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104F2BBD-A005-4DCB-9566-F2351050BEE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841624" y="4115729"/>
              <a:ext cx="202882" cy="268223"/>
            </a:xfrm>
            <a:custGeom>
              <a:avLst/>
              <a:gdLst>
                <a:gd name="connsiteX0" fmla="*/ 20765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765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8B00DEC7-198B-49D1-98FD-018F3ECFCF4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941445" y="4115729"/>
              <a:ext cx="202882" cy="268223"/>
            </a:xfrm>
            <a:custGeom>
              <a:avLst/>
              <a:gdLst>
                <a:gd name="connsiteX0" fmla="*/ 20765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765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F14DFC82-B3B3-468E-91B3-1302CFC6846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041267" y="4115729"/>
              <a:ext cx="202882" cy="268223"/>
            </a:xfrm>
            <a:custGeom>
              <a:avLst/>
              <a:gdLst>
                <a:gd name="connsiteX0" fmla="*/ 20669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669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D3250EFE-214E-4B8E-AF96-036A514FFB2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141090" y="4115729"/>
              <a:ext cx="202882" cy="268223"/>
            </a:xfrm>
            <a:custGeom>
              <a:avLst/>
              <a:gdLst>
                <a:gd name="connsiteX0" fmla="*/ 20669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669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AD058EBE-D4A5-4C43-B170-6A451F87A7B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240911" y="4115729"/>
              <a:ext cx="202882" cy="268223"/>
            </a:xfrm>
            <a:custGeom>
              <a:avLst/>
              <a:gdLst>
                <a:gd name="connsiteX0" fmla="*/ 20669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669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</p:grpSp>
      <p:sp>
        <p:nvSpPr>
          <p:cNvPr id="34" name="Oval 33">
            <a:extLst>
              <a:ext uri="{FF2B5EF4-FFF2-40B4-BE49-F238E27FC236}">
                <a16:creationId xmlns:a16="http://schemas.microsoft.com/office/drawing/2014/main" id="{033BC44A-0661-43B4-9C14-FD5963C226A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369124" y="5424608"/>
            <a:ext cx="319941" cy="319941"/>
          </a:xfrm>
          <a:prstGeom prst="ellipse">
            <a:avLst/>
          </a:prstGeom>
          <a:solidFill>
            <a:srgbClr val="FFFFFF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E9306212-88FA-45BF-ABA3-1454AC42D90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369124" y="5424608"/>
            <a:ext cx="319941" cy="319941"/>
          </a:xfrm>
          <a:prstGeom prst="ellipse">
            <a:avLst/>
          </a:prstGeom>
          <a:solidFill>
            <a:schemeClr val="accent3">
              <a:alpha val="2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24" name="Sottotitolo 2">
            <a:extLst>
              <a:ext uri="{FF2B5EF4-FFF2-40B4-BE49-F238E27FC236}">
                <a16:creationId xmlns:a16="http://schemas.microsoft.com/office/drawing/2014/main" id="{2801D047-D69A-284E-88E8-1620723C3784}"/>
              </a:ext>
            </a:extLst>
          </p:cNvPr>
          <p:cNvSpPr txBox="1">
            <a:spLocks/>
          </p:cNvSpPr>
          <p:nvPr/>
        </p:nvSpPr>
        <p:spPr>
          <a:xfrm>
            <a:off x="291037" y="5501283"/>
            <a:ext cx="4024032" cy="771802"/>
          </a:xfrm>
          <a:prstGeom prst="rect">
            <a:avLst/>
          </a:prstGeom>
        </p:spPr>
        <p:txBody>
          <a:bodyPr vert="horz" lIns="91440" tIns="45720" rIns="91440" bIns="45720" rtlCol="0">
            <a:normAutofit fontScale="47500" lnSpcReduction="200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 cap="all" spc="4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dirty="0"/>
              <a:t>Roberto  cavallo</a:t>
            </a:r>
          </a:p>
          <a:p>
            <a:r>
              <a:rPr lang="it-IT" dirty="0"/>
              <a:t>ERICA </a:t>
            </a:r>
            <a:r>
              <a:rPr lang="it-IT" dirty="0" err="1"/>
              <a:t>soc</a:t>
            </a:r>
            <a:r>
              <a:rPr lang="it-IT" dirty="0"/>
              <a:t>. Coop.</a:t>
            </a:r>
          </a:p>
          <a:p>
            <a:r>
              <a:rPr lang="it-IT" dirty="0">
                <a:hlinkClick r:id="rId3"/>
              </a:rPr>
              <a:t>Roberto.cavallo@cooperica.it</a:t>
            </a:r>
            <a:r>
              <a:rPr lang="it-IT" dirty="0"/>
              <a:t> </a:t>
            </a:r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38807081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1" name="Rectangle 70">
            <a:extLst>
              <a:ext uri="{FF2B5EF4-FFF2-40B4-BE49-F238E27FC236}">
                <a16:creationId xmlns:a16="http://schemas.microsoft.com/office/drawing/2014/main" id="{5A0118C5-4F8D-4CF4-BADD-53FEACC6C42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3" name="Freeform: Shape 72">
            <a:extLst>
              <a:ext uri="{FF2B5EF4-FFF2-40B4-BE49-F238E27FC236}">
                <a16:creationId xmlns:a16="http://schemas.microsoft.com/office/drawing/2014/main" id="{3C1D1FA3-6212-4B97-9B1E-C7F81247C2B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2"/>
            <a:ext cx="2232251" cy="2361890"/>
          </a:xfrm>
          <a:custGeom>
            <a:avLst/>
            <a:gdLst>
              <a:gd name="connsiteX0" fmla="*/ 2292284 w 3871489"/>
              <a:gd name="connsiteY0" fmla="*/ 0 h 4096327"/>
              <a:gd name="connsiteX1" fmla="*/ 3500914 w 3871489"/>
              <a:gd name="connsiteY1" fmla="*/ 0 h 4096327"/>
              <a:gd name="connsiteX2" fmla="*/ 3542229 w 3871489"/>
              <a:gd name="connsiteY2" fmla="*/ 68006 h 4096327"/>
              <a:gd name="connsiteX3" fmla="*/ 3871489 w 3871489"/>
              <a:gd name="connsiteY3" fmla="*/ 1368323 h 4096327"/>
              <a:gd name="connsiteX4" fmla="*/ 1143485 w 3871489"/>
              <a:gd name="connsiteY4" fmla="*/ 4096327 h 4096327"/>
              <a:gd name="connsiteX5" fmla="*/ 81633 w 3871489"/>
              <a:gd name="connsiteY5" fmla="*/ 3881944 h 4096327"/>
              <a:gd name="connsiteX6" fmla="*/ 0 w 3871489"/>
              <a:gd name="connsiteY6" fmla="*/ 3842618 h 4096327"/>
              <a:gd name="connsiteX7" fmla="*/ 0 w 3871489"/>
              <a:gd name="connsiteY7" fmla="*/ 2741475 h 4096327"/>
              <a:gd name="connsiteX8" fmla="*/ 6615 w 3871489"/>
              <a:gd name="connsiteY8" fmla="*/ 2747487 h 4096327"/>
              <a:gd name="connsiteX9" fmla="*/ 1143485 w 3871489"/>
              <a:gd name="connsiteY9" fmla="*/ 3155655 h 4096327"/>
              <a:gd name="connsiteX10" fmla="*/ 2930817 w 3871489"/>
              <a:gd name="connsiteY10" fmla="*/ 1368323 h 4096327"/>
              <a:gd name="connsiteX11" fmla="*/ 2407287 w 3871489"/>
              <a:gd name="connsiteY11" fmla="*/ 104524 h 40963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871489" h="4096327">
                <a:moveTo>
                  <a:pt x="2292284" y="0"/>
                </a:moveTo>
                <a:lnTo>
                  <a:pt x="3500914" y="0"/>
                </a:lnTo>
                <a:lnTo>
                  <a:pt x="3542229" y="68006"/>
                </a:lnTo>
                <a:cubicBezTo>
                  <a:pt x="3752213" y="454545"/>
                  <a:pt x="3871489" y="897507"/>
                  <a:pt x="3871489" y="1368323"/>
                </a:cubicBezTo>
                <a:cubicBezTo>
                  <a:pt x="3871489" y="2874936"/>
                  <a:pt x="2650098" y="4096327"/>
                  <a:pt x="1143485" y="4096327"/>
                </a:cubicBezTo>
                <a:cubicBezTo>
                  <a:pt x="766832" y="4096327"/>
                  <a:pt x="408006" y="4019990"/>
                  <a:pt x="81633" y="3881944"/>
                </a:cubicBezTo>
                <a:lnTo>
                  <a:pt x="0" y="3842618"/>
                </a:lnTo>
                <a:lnTo>
                  <a:pt x="0" y="2741475"/>
                </a:lnTo>
                <a:lnTo>
                  <a:pt x="6615" y="2747487"/>
                </a:lnTo>
                <a:cubicBezTo>
                  <a:pt x="315579" y="3002472"/>
                  <a:pt x="711663" y="3155655"/>
                  <a:pt x="1143485" y="3155655"/>
                </a:cubicBezTo>
                <a:cubicBezTo>
                  <a:pt x="2130515" y="3155655"/>
                  <a:pt x="2930817" y="2355353"/>
                  <a:pt x="2930817" y="1368323"/>
                </a:cubicBezTo>
                <a:cubicBezTo>
                  <a:pt x="2930817" y="874812"/>
                  <a:pt x="2730741" y="427979"/>
                  <a:pt x="2407287" y="104524"/>
                </a:cubicBezTo>
                <a:close/>
              </a:path>
            </a:pathLst>
          </a:custGeom>
          <a:solidFill>
            <a:srgbClr val="FFFFFF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chemeClr val="accent1"/>
              </a:solidFill>
            </a:endParaRPr>
          </a:p>
        </p:txBody>
      </p:sp>
      <p:sp>
        <p:nvSpPr>
          <p:cNvPr id="75" name="Freeform: Shape 74">
            <a:extLst>
              <a:ext uri="{FF2B5EF4-FFF2-40B4-BE49-F238E27FC236}">
                <a16:creationId xmlns:a16="http://schemas.microsoft.com/office/drawing/2014/main" id="{11C51958-04D4-4687-95A2-95DCDCF4746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2"/>
            <a:ext cx="2232251" cy="2361890"/>
          </a:xfrm>
          <a:custGeom>
            <a:avLst/>
            <a:gdLst>
              <a:gd name="connsiteX0" fmla="*/ 2292284 w 3871489"/>
              <a:gd name="connsiteY0" fmla="*/ 0 h 4096327"/>
              <a:gd name="connsiteX1" fmla="*/ 3500914 w 3871489"/>
              <a:gd name="connsiteY1" fmla="*/ 0 h 4096327"/>
              <a:gd name="connsiteX2" fmla="*/ 3542229 w 3871489"/>
              <a:gd name="connsiteY2" fmla="*/ 68006 h 4096327"/>
              <a:gd name="connsiteX3" fmla="*/ 3871489 w 3871489"/>
              <a:gd name="connsiteY3" fmla="*/ 1368323 h 4096327"/>
              <a:gd name="connsiteX4" fmla="*/ 1143485 w 3871489"/>
              <a:gd name="connsiteY4" fmla="*/ 4096327 h 4096327"/>
              <a:gd name="connsiteX5" fmla="*/ 81633 w 3871489"/>
              <a:gd name="connsiteY5" fmla="*/ 3881944 h 4096327"/>
              <a:gd name="connsiteX6" fmla="*/ 0 w 3871489"/>
              <a:gd name="connsiteY6" fmla="*/ 3842618 h 4096327"/>
              <a:gd name="connsiteX7" fmla="*/ 0 w 3871489"/>
              <a:gd name="connsiteY7" fmla="*/ 2741475 h 4096327"/>
              <a:gd name="connsiteX8" fmla="*/ 6615 w 3871489"/>
              <a:gd name="connsiteY8" fmla="*/ 2747487 h 4096327"/>
              <a:gd name="connsiteX9" fmla="*/ 1143485 w 3871489"/>
              <a:gd name="connsiteY9" fmla="*/ 3155655 h 4096327"/>
              <a:gd name="connsiteX10" fmla="*/ 2930817 w 3871489"/>
              <a:gd name="connsiteY10" fmla="*/ 1368323 h 4096327"/>
              <a:gd name="connsiteX11" fmla="*/ 2407287 w 3871489"/>
              <a:gd name="connsiteY11" fmla="*/ 104524 h 40963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871489" h="4096327">
                <a:moveTo>
                  <a:pt x="2292284" y="0"/>
                </a:moveTo>
                <a:lnTo>
                  <a:pt x="3500914" y="0"/>
                </a:lnTo>
                <a:lnTo>
                  <a:pt x="3542229" y="68006"/>
                </a:lnTo>
                <a:cubicBezTo>
                  <a:pt x="3752213" y="454545"/>
                  <a:pt x="3871489" y="897507"/>
                  <a:pt x="3871489" y="1368323"/>
                </a:cubicBezTo>
                <a:cubicBezTo>
                  <a:pt x="3871489" y="2874936"/>
                  <a:pt x="2650098" y="4096327"/>
                  <a:pt x="1143485" y="4096327"/>
                </a:cubicBezTo>
                <a:cubicBezTo>
                  <a:pt x="766832" y="4096327"/>
                  <a:pt x="408006" y="4019990"/>
                  <a:pt x="81633" y="3881944"/>
                </a:cubicBezTo>
                <a:lnTo>
                  <a:pt x="0" y="3842618"/>
                </a:lnTo>
                <a:lnTo>
                  <a:pt x="0" y="2741475"/>
                </a:lnTo>
                <a:lnTo>
                  <a:pt x="6615" y="2747487"/>
                </a:lnTo>
                <a:cubicBezTo>
                  <a:pt x="315579" y="3002472"/>
                  <a:pt x="711663" y="3155655"/>
                  <a:pt x="1143485" y="3155655"/>
                </a:cubicBezTo>
                <a:cubicBezTo>
                  <a:pt x="2130515" y="3155655"/>
                  <a:pt x="2930817" y="2355353"/>
                  <a:pt x="2930817" y="1368323"/>
                </a:cubicBezTo>
                <a:cubicBezTo>
                  <a:pt x="2930817" y="874812"/>
                  <a:pt x="2730741" y="427979"/>
                  <a:pt x="2407287" y="104524"/>
                </a:cubicBezTo>
                <a:close/>
              </a:path>
            </a:pathLst>
          </a:custGeom>
          <a:solidFill>
            <a:schemeClr val="accent3">
              <a:alpha val="20000"/>
            </a:schemeClr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chemeClr val="accent1"/>
              </a:solidFill>
            </a:endParaRPr>
          </a:p>
        </p:txBody>
      </p:sp>
      <p:sp>
        <p:nvSpPr>
          <p:cNvPr id="77" name="Freeform: Shape 76">
            <a:extLst>
              <a:ext uri="{FF2B5EF4-FFF2-40B4-BE49-F238E27FC236}">
                <a16:creationId xmlns:a16="http://schemas.microsoft.com/office/drawing/2014/main" id="{79AFCB35-9C04-4524-A0B1-57FF6865D01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92656"/>
            <a:ext cx="1861854" cy="277779"/>
          </a:xfrm>
          <a:custGeom>
            <a:avLst/>
            <a:gdLst>
              <a:gd name="connsiteX0" fmla="*/ 180458 w 1861854"/>
              <a:gd name="connsiteY0" fmla="*/ 0 h 277779"/>
              <a:gd name="connsiteX1" fmla="*/ 419222 w 1861854"/>
              <a:gd name="connsiteY1" fmla="*/ 238761 h 277779"/>
              <a:gd name="connsiteX2" fmla="*/ 657984 w 1861854"/>
              <a:gd name="connsiteY2" fmla="*/ 0 h 277779"/>
              <a:gd name="connsiteX3" fmla="*/ 896745 w 1861854"/>
              <a:gd name="connsiteY3" fmla="*/ 238761 h 277779"/>
              <a:gd name="connsiteX4" fmla="*/ 1135754 w 1861854"/>
              <a:gd name="connsiteY4" fmla="*/ 0 h 277779"/>
              <a:gd name="connsiteX5" fmla="*/ 1374516 w 1861854"/>
              <a:gd name="connsiteY5" fmla="*/ 238761 h 277779"/>
              <a:gd name="connsiteX6" fmla="*/ 1613277 w 1861854"/>
              <a:gd name="connsiteY6" fmla="*/ 0 h 277779"/>
              <a:gd name="connsiteX7" fmla="*/ 1861854 w 1861854"/>
              <a:gd name="connsiteY7" fmla="*/ 248577 h 277779"/>
              <a:gd name="connsiteX8" fmla="*/ 1842470 w 1861854"/>
              <a:gd name="connsiteY8" fmla="*/ 267963 h 277779"/>
              <a:gd name="connsiteX9" fmla="*/ 1613277 w 1861854"/>
              <a:gd name="connsiteY9" fmla="*/ 39017 h 277779"/>
              <a:gd name="connsiteX10" fmla="*/ 1374516 w 1861854"/>
              <a:gd name="connsiteY10" fmla="*/ 277779 h 277779"/>
              <a:gd name="connsiteX11" fmla="*/ 1135754 w 1861854"/>
              <a:gd name="connsiteY11" fmla="*/ 39017 h 277779"/>
              <a:gd name="connsiteX12" fmla="*/ 896745 w 1861854"/>
              <a:gd name="connsiteY12" fmla="*/ 277779 h 277779"/>
              <a:gd name="connsiteX13" fmla="*/ 657984 w 1861854"/>
              <a:gd name="connsiteY13" fmla="*/ 39017 h 277779"/>
              <a:gd name="connsiteX14" fmla="*/ 419222 w 1861854"/>
              <a:gd name="connsiteY14" fmla="*/ 277779 h 277779"/>
              <a:gd name="connsiteX15" fmla="*/ 180458 w 1861854"/>
              <a:gd name="connsiteY15" fmla="*/ 39017 h 277779"/>
              <a:gd name="connsiteX16" fmla="*/ 0 w 1861854"/>
              <a:gd name="connsiteY16" fmla="*/ 219283 h 277779"/>
              <a:gd name="connsiteX17" fmla="*/ 0 w 1861854"/>
              <a:gd name="connsiteY17" fmla="*/ 180458 h 2777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1861854" h="277779">
                <a:moveTo>
                  <a:pt x="180458" y="0"/>
                </a:moveTo>
                <a:lnTo>
                  <a:pt x="419222" y="238761"/>
                </a:lnTo>
                <a:lnTo>
                  <a:pt x="657984" y="0"/>
                </a:lnTo>
                <a:lnTo>
                  <a:pt x="896745" y="238761"/>
                </a:lnTo>
                <a:lnTo>
                  <a:pt x="1135754" y="0"/>
                </a:lnTo>
                <a:lnTo>
                  <a:pt x="1374516" y="238761"/>
                </a:lnTo>
                <a:lnTo>
                  <a:pt x="1613277" y="0"/>
                </a:lnTo>
                <a:lnTo>
                  <a:pt x="1861854" y="248577"/>
                </a:lnTo>
                <a:lnTo>
                  <a:pt x="1842470" y="267963"/>
                </a:lnTo>
                <a:lnTo>
                  <a:pt x="1613277" y="39017"/>
                </a:lnTo>
                <a:lnTo>
                  <a:pt x="1374516" y="277779"/>
                </a:lnTo>
                <a:lnTo>
                  <a:pt x="1135754" y="39017"/>
                </a:lnTo>
                <a:lnTo>
                  <a:pt x="896745" y="277779"/>
                </a:lnTo>
                <a:lnTo>
                  <a:pt x="657984" y="39017"/>
                </a:lnTo>
                <a:lnTo>
                  <a:pt x="419222" y="277779"/>
                </a:lnTo>
                <a:lnTo>
                  <a:pt x="180458" y="39017"/>
                </a:lnTo>
                <a:lnTo>
                  <a:pt x="0" y="219283"/>
                </a:lnTo>
                <a:lnTo>
                  <a:pt x="0" y="180458"/>
                </a:lnTo>
                <a:close/>
              </a:path>
            </a:pathLst>
          </a:custGeom>
          <a:solidFill>
            <a:schemeClr val="tx1"/>
          </a:solidFill>
          <a:ln w="9525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/>
          </a:p>
        </p:txBody>
      </p:sp>
      <p:sp>
        <p:nvSpPr>
          <p:cNvPr id="79" name="Freeform: Shape 78">
            <a:extLst>
              <a:ext uri="{FF2B5EF4-FFF2-40B4-BE49-F238E27FC236}">
                <a16:creationId xmlns:a16="http://schemas.microsoft.com/office/drawing/2014/main" id="{D11AD2AD-0BA0-4DD3-8EEA-84686A0E718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732391"/>
            <a:ext cx="1861854" cy="277779"/>
          </a:xfrm>
          <a:custGeom>
            <a:avLst/>
            <a:gdLst>
              <a:gd name="connsiteX0" fmla="*/ 180458 w 1861854"/>
              <a:gd name="connsiteY0" fmla="*/ 0 h 277779"/>
              <a:gd name="connsiteX1" fmla="*/ 419222 w 1861854"/>
              <a:gd name="connsiteY1" fmla="*/ 238761 h 277779"/>
              <a:gd name="connsiteX2" fmla="*/ 657984 w 1861854"/>
              <a:gd name="connsiteY2" fmla="*/ 0 h 277779"/>
              <a:gd name="connsiteX3" fmla="*/ 896745 w 1861854"/>
              <a:gd name="connsiteY3" fmla="*/ 238761 h 277779"/>
              <a:gd name="connsiteX4" fmla="*/ 1135754 w 1861854"/>
              <a:gd name="connsiteY4" fmla="*/ 0 h 277779"/>
              <a:gd name="connsiteX5" fmla="*/ 1374516 w 1861854"/>
              <a:gd name="connsiteY5" fmla="*/ 238761 h 277779"/>
              <a:gd name="connsiteX6" fmla="*/ 1613277 w 1861854"/>
              <a:gd name="connsiteY6" fmla="*/ 0 h 277779"/>
              <a:gd name="connsiteX7" fmla="*/ 1861854 w 1861854"/>
              <a:gd name="connsiteY7" fmla="*/ 248577 h 277779"/>
              <a:gd name="connsiteX8" fmla="*/ 1842470 w 1861854"/>
              <a:gd name="connsiteY8" fmla="*/ 268208 h 277779"/>
              <a:gd name="connsiteX9" fmla="*/ 1613277 w 1861854"/>
              <a:gd name="connsiteY9" fmla="*/ 39017 h 277779"/>
              <a:gd name="connsiteX10" fmla="*/ 1374516 w 1861854"/>
              <a:gd name="connsiteY10" fmla="*/ 277779 h 277779"/>
              <a:gd name="connsiteX11" fmla="*/ 1135754 w 1861854"/>
              <a:gd name="connsiteY11" fmla="*/ 39017 h 277779"/>
              <a:gd name="connsiteX12" fmla="*/ 896745 w 1861854"/>
              <a:gd name="connsiteY12" fmla="*/ 277779 h 277779"/>
              <a:gd name="connsiteX13" fmla="*/ 657984 w 1861854"/>
              <a:gd name="connsiteY13" fmla="*/ 39017 h 277779"/>
              <a:gd name="connsiteX14" fmla="*/ 419222 w 1861854"/>
              <a:gd name="connsiteY14" fmla="*/ 277779 h 277779"/>
              <a:gd name="connsiteX15" fmla="*/ 180458 w 1861854"/>
              <a:gd name="connsiteY15" fmla="*/ 39017 h 277779"/>
              <a:gd name="connsiteX16" fmla="*/ 0 w 1861854"/>
              <a:gd name="connsiteY16" fmla="*/ 219475 h 277779"/>
              <a:gd name="connsiteX17" fmla="*/ 0 w 1861854"/>
              <a:gd name="connsiteY17" fmla="*/ 180458 h 2777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1861854" h="277779">
                <a:moveTo>
                  <a:pt x="180458" y="0"/>
                </a:moveTo>
                <a:lnTo>
                  <a:pt x="419222" y="238761"/>
                </a:lnTo>
                <a:lnTo>
                  <a:pt x="657984" y="0"/>
                </a:lnTo>
                <a:lnTo>
                  <a:pt x="896745" y="238761"/>
                </a:lnTo>
                <a:lnTo>
                  <a:pt x="1135754" y="0"/>
                </a:lnTo>
                <a:lnTo>
                  <a:pt x="1374516" y="238761"/>
                </a:lnTo>
                <a:lnTo>
                  <a:pt x="1613277" y="0"/>
                </a:lnTo>
                <a:lnTo>
                  <a:pt x="1861854" y="248577"/>
                </a:lnTo>
                <a:lnTo>
                  <a:pt x="1842470" y="268208"/>
                </a:lnTo>
                <a:lnTo>
                  <a:pt x="1613277" y="39017"/>
                </a:lnTo>
                <a:lnTo>
                  <a:pt x="1374516" y="277779"/>
                </a:lnTo>
                <a:lnTo>
                  <a:pt x="1135754" y="39017"/>
                </a:lnTo>
                <a:lnTo>
                  <a:pt x="896745" y="277779"/>
                </a:lnTo>
                <a:lnTo>
                  <a:pt x="657984" y="39017"/>
                </a:lnTo>
                <a:lnTo>
                  <a:pt x="419222" y="277779"/>
                </a:lnTo>
                <a:lnTo>
                  <a:pt x="180458" y="39017"/>
                </a:lnTo>
                <a:lnTo>
                  <a:pt x="0" y="219475"/>
                </a:lnTo>
                <a:lnTo>
                  <a:pt x="0" y="180458"/>
                </a:lnTo>
                <a:close/>
              </a:path>
            </a:pathLst>
          </a:custGeom>
          <a:solidFill>
            <a:schemeClr val="tx1"/>
          </a:solidFill>
          <a:ln w="9525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/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C7595FB2-7CBC-034B-A8B2-BF3F62B073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61854" y="633046"/>
            <a:ext cx="4834021" cy="1314996"/>
          </a:xfrm>
        </p:spPr>
        <p:txBody>
          <a:bodyPr anchor="b">
            <a:normAutofit/>
          </a:bodyPr>
          <a:lstStyle/>
          <a:p>
            <a:r>
              <a:rPr lang="it-IT" dirty="0"/>
              <a:t>Grazie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B01D2A42-3B06-6E4A-97F1-0D0D59D797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61854" y="2125737"/>
            <a:ext cx="4834021" cy="40444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it-IT" dirty="0" err="1"/>
              <a:t>roberto.cavallo@cooperica.it</a:t>
            </a:r>
            <a:endParaRPr lang="it-IT" dirty="0"/>
          </a:p>
        </p:txBody>
      </p:sp>
      <p:pic>
        <p:nvPicPr>
          <p:cNvPr id="4098" name="Picture 2" descr="Immagine">
            <a:extLst>
              <a:ext uri="{FF2B5EF4-FFF2-40B4-BE49-F238E27FC236}">
                <a16:creationId xmlns:a16="http://schemas.microsoft.com/office/drawing/2014/main" id="{DF4F147F-C44D-E149-B4C6-554C7B29DE1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235473" y="3450453"/>
            <a:ext cx="4072815" cy="18225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81" name="Graphic 185">
            <a:extLst>
              <a:ext uri="{FF2B5EF4-FFF2-40B4-BE49-F238E27FC236}">
                <a16:creationId xmlns:a16="http://schemas.microsoft.com/office/drawing/2014/main" id="{0C156BF8-7FF7-440F-BE2B-417DFFE8BFA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0428634" y="5987064"/>
            <a:ext cx="1054466" cy="469689"/>
            <a:chOff x="9841624" y="4115729"/>
            <a:chExt cx="602169" cy="268223"/>
          </a:xfrm>
          <a:solidFill>
            <a:schemeClr val="tx1"/>
          </a:solidFill>
        </p:grpSpPr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B7067280-C3E7-4DF6-A345-B9FEF6EF8D6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841624" y="4115729"/>
              <a:ext cx="202882" cy="268223"/>
            </a:xfrm>
            <a:custGeom>
              <a:avLst/>
              <a:gdLst>
                <a:gd name="connsiteX0" fmla="*/ 20765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765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A78365A8-666B-4417-9D3C-554E6E6B2C5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941445" y="4115729"/>
              <a:ext cx="202882" cy="268223"/>
            </a:xfrm>
            <a:custGeom>
              <a:avLst/>
              <a:gdLst>
                <a:gd name="connsiteX0" fmla="*/ 20765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765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E71CAAFA-0A31-4308-AB9F-B1C84ABDF9D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041267" y="4115729"/>
              <a:ext cx="202882" cy="268223"/>
            </a:xfrm>
            <a:custGeom>
              <a:avLst/>
              <a:gdLst>
                <a:gd name="connsiteX0" fmla="*/ 20669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669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96AB1D25-144D-4BB4-A45C-60B8A094F41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141090" y="4115729"/>
              <a:ext cx="202882" cy="268223"/>
            </a:xfrm>
            <a:custGeom>
              <a:avLst/>
              <a:gdLst>
                <a:gd name="connsiteX0" fmla="*/ 20669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669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069F0FB4-779A-48FC-AC33-784F177C929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240911" y="4115729"/>
              <a:ext cx="202882" cy="268223"/>
            </a:xfrm>
            <a:custGeom>
              <a:avLst/>
              <a:gdLst>
                <a:gd name="connsiteX0" fmla="*/ 20669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669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3985091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1" name="Rectangle 70">
            <a:extLst>
              <a:ext uri="{FF2B5EF4-FFF2-40B4-BE49-F238E27FC236}">
                <a16:creationId xmlns:a16="http://schemas.microsoft.com/office/drawing/2014/main" id="{5A0118C5-4F8D-4CF4-BADD-53FEACC6C42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3" name="Freeform: Shape 72">
            <a:extLst>
              <a:ext uri="{FF2B5EF4-FFF2-40B4-BE49-F238E27FC236}">
                <a16:creationId xmlns:a16="http://schemas.microsoft.com/office/drawing/2014/main" id="{F98F79A4-A6C7-4101-B1E9-27E05CB7CFA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2"/>
            <a:ext cx="2232251" cy="2361890"/>
          </a:xfrm>
          <a:custGeom>
            <a:avLst/>
            <a:gdLst>
              <a:gd name="connsiteX0" fmla="*/ 2292284 w 3871489"/>
              <a:gd name="connsiteY0" fmla="*/ 0 h 4096327"/>
              <a:gd name="connsiteX1" fmla="*/ 3500914 w 3871489"/>
              <a:gd name="connsiteY1" fmla="*/ 0 h 4096327"/>
              <a:gd name="connsiteX2" fmla="*/ 3542229 w 3871489"/>
              <a:gd name="connsiteY2" fmla="*/ 68006 h 4096327"/>
              <a:gd name="connsiteX3" fmla="*/ 3871489 w 3871489"/>
              <a:gd name="connsiteY3" fmla="*/ 1368323 h 4096327"/>
              <a:gd name="connsiteX4" fmla="*/ 1143485 w 3871489"/>
              <a:gd name="connsiteY4" fmla="*/ 4096327 h 4096327"/>
              <a:gd name="connsiteX5" fmla="*/ 81633 w 3871489"/>
              <a:gd name="connsiteY5" fmla="*/ 3881944 h 4096327"/>
              <a:gd name="connsiteX6" fmla="*/ 0 w 3871489"/>
              <a:gd name="connsiteY6" fmla="*/ 3842618 h 4096327"/>
              <a:gd name="connsiteX7" fmla="*/ 0 w 3871489"/>
              <a:gd name="connsiteY7" fmla="*/ 2741475 h 4096327"/>
              <a:gd name="connsiteX8" fmla="*/ 6615 w 3871489"/>
              <a:gd name="connsiteY8" fmla="*/ 2747487 h 4096327"/>
              <a:gd name="connsiteX9" fmla="*/ 1143485 w 3871489"/>
              <a:gd name="connsiteY9" fmla="*/ 3155655 h 4096327"/>
              <a:gd name="connsiteX10" fmla="*/ 2930817 w 3871489"/>
              <a:gd name="connsiteY10" fmla="*/ 1368323 h 4096327"/>
              <a:gd name="connsiteX11" fmla="*/ 2407287 w 3871489"/>
              <a:gd name="connsiteY11" fmla="*/ 104524 h 40963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871489" h="4096327">
                <a:moveTo>
                  <a:pt x="2292284" y="0"/>
                </a:moveTo>
                <a:lnTo>
                  <a:pt x="3500914" y="0"/>
                </a:lnTo>
                <a:lnTo>
                  <a:pt x="3542229" y="68006"/>
                </a:lnTo>
                <a:cubicBezTo>
                  <a:pt x="3752213" y="454545"/>
                  <a:pt x="3871489" y="897507"/>
                  <a:pt x="3871489" y="1368323"/>
                </a:cubicBezTo>
                <a:cubicBezTo>
                  <a:pt x="3871489" y="2874936"/>
                  <a:pt x="2650098" y="4096327"/>
                  <a:pt x="1143485" y="4096327"/>
                </a:cubicBezTo>
                <a:cubicBezTo>
                  <a:pt x="766832" y="4096327"/>
                  <a:pt x="408006" y="4019990"/>
                  <a:pt x="81633" y="3881944"/>
                </a:cubicBezTo>
                <a:lnTo>
                  <a:pt x="0" y="3842618"/>
                </a:lnTo>
                <a:lnTo>
                  <a:pt x="0" y="2741475"/>
                </a:lnTo>
                <a:lnTo>
                  <a:pt x="6615" y="2747487"/>
                </a:lnTo>
                <a:cubicBezTo>
                  <a:pt x="315579" y="3002472"/>
                  <a:pt x="711663" y="3155655"/>
                  <a:pt x="1143485" y="3155655"/>
                </a:cubicBezTo>
                <a:cubicBezTo>
                  <a:pt x="2130515" y="3155655"/>
                  <a:pt x="2930817" y="2355353"/>
                  <a:pt x="2930817" y="1368323"/>
                </a:cubicBezTo>
                <a:cubicBezTo>
                  <a:pt x="2930817" y="874812"/>
                  <a:pt x="2730741" y="427979"/>
                  <a:pt x="2407287" y="104524"/>
                </a:cubicBezTo>
                <a:close/>
              </a:path>
            </a:pathLst>
          </a:custGeom>
          <a:solidFill>
            <a:srgbClr val="FFFFFF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chemeClr val="accent1"/>
              </a:solidFill>
            </a:endParaRPr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F010363B-3470-6440-B52B-F831D5F5C0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32252" y="633046"/>
            <a:ext cx="4463623" cy="1314996"/>
          </a:xfrm>
        </p:spPr>
        <p:txBody>
          <a:bodyPr anchor="b">
            <a:normAutofit/>
          </a:bodyPr>
          <a:lstStyle/>
          <a:p>
            <a:r>
              <a:rPr lang="it-IT" dirty="0"/>
              <a:t>3 punti chiave</a:t>
            </a:r>
          </a:p>
        </p:txBody>
      </p:sp>
      <p:sp>
        <p:nvSpPr>
          <p:cNvPr id="75" name="Freeform: Shape 74">
            <a:extLst>
              <a:ext uri="{FF2B5EF4-FFF2-40B4-BE49-F238E27FC236}">
                <a16:creationId xmlns:a16="http://schemas.microsoft.com/office/drawing/2014/main" id="{79AFCB35-9C04-4524-A0B1-57FF6865D01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92656"/>
            <a:ext cx="1861854" cy="277779"/>
          </a:xfrm>
          <a:custGeom>
            <a:avLst/>
            <a:gdLst>
              <a:gd name="connsiteX0" fmla="*/ 180458 w 1861854"/>
              <a:gd name="connsiteY0" fmla="*/ 0 h 277779"/>
              <a:gd name="connsiteX1" fmla="*/ 419222 w 1861854"/>
              <a:gd name="connsiteY1" fmla="*/ 238761 h 277779"/>
              <a:gd name="connsiteX2" fmla="*/ 657984 w 1861854"/>
              <a:gd name="connsiteY2" fmla="*/ 0 h 277779"/>
              <a:gd name="connsiteX3" fmla="*/ 896745 w 1861854"/>
              <a:gd name="connsiteY3" fmla="*/ 238761 h 277779"/>
              <a:gd name="connsiteX4" fmla="*/ 1135754 w 1861854"/>
              <a:gd name="connsiteY4" fmla="*/ 0 h 277779"/>
              <a:gd name="connsiteX5" fmla="*/ 1374516 w 1861854"/>
              <a:gd name="connsiteY5" fmla="*/ 238761 h 277779"/>
              <a:gd name="connsiteX6" fmla="*/ 1613277 w 1861854"/>
              <a:gd name="connsiteY6" fmla="*/ 0 h 277779"/>
              <a:gd name="connsiteX7" fmla="*/ 1861854 w 1861854"/>
              <a:gd name="connsiteY7" fmla="*/ 248577 h 277779"/>
              <a:gd name="connsiteX8" fmla="*/ 1842470 w 1861854"/>
              <a:gd name="connsiteY8" fmla="*/ 267963 h 277779"/>
              <a:gd name="connsiteX9" fmla="*/ 1613277 w 1861854"/>
              <a:gd name="connsiteY9" fmla="*/ 39017 h 277779"/>
              <a:gd name="connsiteX10" fmla="*/ 1374516 w 1861854"/>
              <a:gd name="connsiteY10" fmla="*/ 277779 h 277779"/>
              <a:gd name="connsiteX11" fmla="*/ 1135754 w 1861854"/>
              <a:gd name="connsiteY11" fmla="*/ 39017 h 277779"/>
              <a:gd name="connsiteX12" fmla="*/ 896745 w 1861854"/>
              <a:gd name="connsiteY12" fmla="*/ 277779 h 277779"/>
              <a:gd name="connsiteX13" fmla="*/ 657984 w 1861854"/>
              <a:gd name="connsiteY13" fmla="*/ 39017 h 277779"/>
              <a:gd name="connsiteX14" fmla="*/ 419222 w 1861854"/>
              <a:gd name="connsiteY14" fmla="*/ 277779 h 277779"/>
              <a:gd name="connsiteX15" fmla="*/ 180458 w 1861854"/>
              <a:gd name="connsiteY15" fmla="*/ 39017 h 277779"/>
              <a:gd name="connsiteX16" fmla="*/ 0 w 1861854"/>
              <a:gd name="connsiteY16" fmla="*/ 219283 h 277779"/>
              <a:gd name="connsiteX17" fmla="*/ 0 w 1861854"/>
              <a:gd name="connsiteY17" fmla="*/ 180458 h 2777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1861854" h="277779">
                <a:moveTo>
                  <a:pt x="180458" y="0"/>
                </a:moveTo>
                <a:lnTo>
                  <a:pt x="419222" y="238761"/>
                </a:lnTo>
                <a:lnTo>
                  <a:pt x="657984" y="0"/>
                </a:lnTo>
                <a:lnTo>
                  <a:pt x="896745" y="238761"/>
                </a:lnTo>
                <a:lnTo>
                  <a:pt x="1135754" y="0"/>
                </a:lnTo>
                <a:lnTo>
                  <a:pt x="1374516" y="238761"/>
                </a:lnTo>
                <a:lnTo>
                  <a:pt x="1613277" y="0"/>
                </a:lnTo>
                <a:lnTo>
                  <a:pt x="1861854" y="248577"/>
                </a:lnTo>
                <a:lnTo>
                  <a:pt x="1842470" y="267963"/>
                </a:lnTo>
                <a:lnTo>
                  <a:pt x="1613277" y="39017"/>
                </a:lnTo>
                <a:lnTo>
                  <a:pt x="1374516" y="277779"/>
                </a:lnTo>
                <a:lnTo>
                  <a:pt x="1135754" y="39017"/>
                </a:lnTo>
                <a:lnTo>
                  <a:pt x="896745" y="277779"/>
                </a:lnTo>
                <a:lnTo>
                  <a:pt x="657984" y="39017"/>
                </a:lnTo>
                <a:lnTo>
                  <a:pt x="419222" y="277779"/>
                </a:lnTo>
                <a:lnTo>
                  <a:pt x="180458" y="39017"/>
                </a:lnTo>
                <a:lnTo>
                  <a:pt x="0" y="219283"/>
                </a:lnTo>
                <a:lnTo>
                  <a:pt x="0" y="180458"/>
                </a:lnTo>
                <a:close/>
              </a:path>
            </a:pathLst>
          </a:custGeom>
          <a:solidFill>
            <a:schemeClr val="tx1"/>
          </a:solidFill>
          <a:ln w="9525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/>
          </a:p>
        </p:txBody>
      </p:sp>
      <p:sp>
        <p:nvSpPr>
          <p:cNvPr id="77" name="Freeform: Shape 76">
            <a:extLst>
              <a:ext uri="{FF2B5EF4-FFF2-40B4-BE49-F238E27FC236}">
                <a16:creationId xmlns:a16="http://schemas.microsoft.com/office/drawing/2014/main" id="{D11AD2AD-0BA0-4DD3-8EEA-84686A0E718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732391"/>
            <a:ext cx="1861854" cy="277779"/>
          </a:xfrm>
          <a:custGeom>
            <a:avLst/>
            <a:gdLst>
              <a:gd name="connsiteX0" fmla="*/ 180458 w 1861854"/>
              <a:gd name="connsiteY0" fmla="*/ 0 h 277779"/>
              <a:gd name="connsiteX1" fmla="*/ 419222 w 1861854"/>
              <a:gd name="connsiteY1" fmla="*/ 238761 h 277779"/>
              <a:gd name="connsiteX2" fmla="*/ 657984 w 1861854"/>
              <a:gd name="connsiteY2" fmla="*/ 0 h 277779"/>
              <a:gd name="connsiteX3" fmla="*/ 896745 w 1861854"/>
              <a:gd name="connsiteY3" fmla="*/ 238761 h 277779"/>
              <a:gd name="connsiteX4" fmla="*/ 1135754 w 1861854"/>
              <a:gd name="connsiteY4" fmla="*/ 0 h 277779"/>
              <a:gd name="connsiteX5" fmla="*/ 1374516 w 1861854"/>
              <a:gd name="connsiteY5" fmla="*/ 238761 h 277779"/>
              <a:gd name="connsiteX6" fmla="*/ 1613277 w 1861854"/>
              <a:gd name="connsiteY6" fmla="*/ 0 h 277779"/>
              <a:gd name="connsiteX7" fmla="*/ 1861854 w 1861854"/>
              <a:gd name="connsiteY7" fmla="*/ 248577 h 277779"/>
              <a:gd name="connsiteX8" fmla="*/ 1842470 w 1861854"/>
              <a:gd name="connsiteY8" fmla="*/ 268208 h 277779"/>
              <a:gd name="connsiteX9" fmla="*/ 1613277 w 1861854"/>
              <a:gd name="connsiteY9" fmla="*/ 39017 h 277779"/>
              <a:gd name="connsiteX10" fmla="*/ 1374516 w 1861854"/>
              <a:gd name="connsiteY10" fmla="*/ 277779 h 277779"/>
              <a:gd name="connsiteX11" fmla="*/ 1135754 w 1861854"/>
              <a:gd name="connsiteY11" fmla="*/ 39017 h 277779"/>
              <a:gd name="connsiteX12" fmla="*/ 896745 w 1861854"/>
              <a:gd name="connsiteY12" fmla="*/ 277779 h 277779"/>
              <a:gd name="connsiteX13" fmla="*/ 657984 w 1861854"/>
              <a:gd name="connsiteY13" fmla="*/ 39017 h 277779"/>
              <a:gd name="connsiteX14" fmla="*/ 419222 w 1861854"/>
              <a:gd name="connsiteY14" fmla="*/ 277779 h 277779"/>
              <a:gd name="connsiteX15" fmla="*/ 180458 w 1861854"/>
              <a:gd name="connsiteY15" fmla="*/ 39017 h 277779"/>
              <a:gd name="connsiteX16" fmla="*/ 0 w 1861854"/>
              <a:gd name="connsiteY16" fmla="*/ 219475 h 277779"/>
              <a:gd name="connsiteX17" fmla="*/ 0 w 1861854"/>
              <a:gd name="connsiteY17" fmla="*/ 180458 h 2777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1861854" h="277779">
                <a:moveTo>
                  <a:pt x="180458" y="0"/>
                </a:moveTo>
                <a:lnTo>
                  <a:pt x="419222" y="238761"/>
                </a:lnTo>
                <a:lnTo>
                  <a:pt x="657984" y="0"/>
                </a:lnTo>
                <a:lnTo>
                  <a:pt x="896745" y="238761"/>
                </a:lnTo>
                <a:lnTo>
                  <a:pt x="1135754" y="0"/>
                </a:lnTo>
                <a:lnTo>
                  <a:pt x="1374516" y="238761"/>
                </a:lnTo>
                <a:lnTo>
                  <a:pt x="1613277" y="0"/>
                </a:lnTo>
                <a:lnTo>
                  <a:pt x="1861854" y="248577"/>
                </a:lnTo>
                <a:lnTo>
                  <a:pt x="1842470" y="268208"/>
                </a:lnTo>
                <a:lnTo>
                  <a:pt x="1613277" y="39017"/>
                </a:lnTo>
                <a:lnTo>
                  <a:pt x="1374516" y="277779"/>
                </a:lnTo>
                <a:lnTo>
                  <a:pt x="1135754" y="39017"/>
                </a:lnTo>
                <a:lnTo>
                  <a:pt x="896745" y="277779"/>
                </a:lnTo>
                <a:lnTo>
                  <a:pt x="657984" y="39017"/>
                </a:lnTo>
                <a:lnTo>
                  <a:pt x="419222" y="277779"/>
                </a:lnTo>
                <a:lnTo>
                  <a:pt x="180458" y="39017"/>
                </a:lnTo>
                <a:lnTo>
                  <a:pt x="0" y="219475"/>
                </a:lnTo>
                <a:lnTo>
                  <a:pt x="0" y="180458"/>
                </a:lnTo>
                <a:close/>
              </a:path>
            </a:pathLst>
          </a:custGeom>
          <a:solidFill>
            <a:schemeClr val="tx1"/>
          </a:solidFill>
          <a:ln w="9525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C98A3D9-199D-9E4B-89F6-CB63C5D7EDF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32252" y="2125737"/>
            <a:ext cx="4463623" cy="4044463"/>
          </a:xfrm>
        </p:spPr>
        <p:txBody>
          <a:bodyPr>
            <a:normAutofit/>
          </a:bodyPr>
          <a:lstStyle/>
          <a:p>
            <a:r>
              <a:rPr lang="it-IT" dirty="0"/>
              <a:t>La situazione oggi: ovvero la centralità delle raccolte</a:t>
            </a:r>
          </a:p>
          <a:p>
            <a:r>
              <a:rPr lang="it-IT" dirty="0"/>
              <a:t>Le criticità oggi: ovvero i costi sostenuti da chi raccoglie e l’incertezza della filiera</a:t>
            </a:r>
          </a:p>
          <a:p>
            <a:r>
              <a:rPr lang="it-IT" dirty="0"/>
              <a:t>Le opportunità domani: ovvero il contributo di chi  raccoglie e avvia al riuso</a:t>
            </a:r>
          </a:p>
        </p:txBody>
      </p:sp>
      <p:sp>
        <p:nvSpPr>
          <p:cNvPr id="79" name="Freeform: Shape 78">
            <a:extLst>
              <a:ext uri="{FF2B5EF4-FFF2-40B4-BE49-F238E27FC236}">
                <a16:creationId xmlns:a16="http://schemas.microsoft.com/office/drawing/2014/main" id="{83C8019B-3985-409B-9B87-494B974EE9A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2"/>
            <a:ext cx="2232251" cy="2361890"/>
          </a:xfrm>
          <a:custGeom>
            <a:avLst/>
            <a:gdLst>
              <a:gd name="connsiteX0" fmla="*/ 2292284 w 3871489"/>
              <a:gd name="connsiteY0" fmla="*/ 0 h 4096327"/>
              <a:gd name="connsiteX1" fmla="*/ 3500914 w 3871489"/>
              <a:gd name="connsiteY1" fmla="*/ 0 h 4096327"/>
              <a:gd name="connsiteX2" fmla="*/ 3542229 w 3871489"/>
              <a:gd name="connsiteY2" fmla="*/ 68006 h 4096327"/>
              <a:gd name="connsiteX3" fmla="*/ 3871489 w 3871489"/>
              <a:gd name="connsiteY3" fmla="*/ 1368323 h 4096327"/>
              <a:gd name="connsiteX4" fmla="*/ 1143485 w 3871489"/>
              <a:gd name="connsiteY4" fmla="*/ 4096327 h 4096327"/>
              <a:gd name="connsiteX5" fmla="*/ 81633 w 3871489"/>
              <a:gd name="connsiteY5" fmla="*/ 3881944 h 4096327"/>
              <a:gd name="connsiteX6" fmla="*/ 0 w 3871489"/>
              <a:gd name="connsiteY6" fmla="*/ 3842618 h 4096327"/>
              <a:gd name="connsiteX7" fmla="*/ 0 w 3871489"/>
              <a:gd name="connsiteY7" fmla="*/ 2741475 h 4096327"/>
              <a:gd name="connsiteX8" fmla="*/ 6615 w 3871489"/>
              <a:gd name="connsiteY8" fmla="*/ 2747487 h 4096327"/>
              <a:gd name="connsiteX9" fmla="*/ 1143485 w 3871489"/>
              <a:gd name="connsiteY9" fmla="*/ 3155655 h 4096327"/>
              <a:gd name="connsiteX10" fmla="*/ 2930817 w 3871489"/>
              <a:gd name="connsiteY10" fmla="*/ 1368323 h 4096327"/>
              <a:gd name="connsiteX11" fmla="*/ 2407287 w 3871489"/>
              <a:gd name="connsiteY11" fmla="*/ 104524 h 40963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871489" h="4096327">
                <a:moveTo>
                  <a:pt x="2292284" y="0"/>
                </a:moveTo>
                <a:lnTo>
                  <a:pt x="3500914" y="0"/>
                </a:lnTo>
                <a:lnTo>
                  <a:pt x="3542229" y="68006"/>
                </a:lnTo>
                <a:cubicBezTo>
                  <a:pt x="3752213" y="454545"/>
                  <a:pt x="3871489" y="897507"/>
                  <a:pt x="3871489" y="1368323"/>
                </a:cubicBezTo>
                <a:cubicBezTo>
                  <a:pt x="3871489" y="2874936"/>
                  <a:pt x="2650098" y="4096327"/>
                  <a:pt x="1143485" y="4096327"/>
                </a:cubicBezTo>
                <a:cubicBezTo>
                  <a:pt x="766832" y="4096327"/>
                  <a:pt x="408006" y="4019990"/>
                  <a:pt x="81633" y="3881944"/>
                </a:cubicBezTo>
                <a:lnTo>
                  <a:pt x="0" y="3842618"/>
                </a:lnTo>
                <a:lnTo>
                  <a:pt x="0" y="2741475"/>
                </a:lnTo>
                <a:lnTo>
                  <a:pt x="6615" y="2747487"/>
                </a:lnTo>
                <a:cubicBezTo>
                  <a:pt x="315579" y="3002472"/>
                  <a:pt x="711663" y="3155655"/>
                  <a:pt x="1143485" y="3155655"/>
                </a:cubicBezTo>
                <a:cubicBezTo>
                  <a:pt x="2130515" y="3155655"/>
                  <a:pt x="2930817" y="2355353"/>
                  <a:pt x="2930817" y="1368323"/>
                </a:cubicBezTo>
                <a:cubicBezTo>
                  <a:pt x="2930817" y="874812"/>
                  <a:pt x="2730741" y="427979"/>
                  <a:pt x="2407287" y="104524"/>
                </a:cubicBezTo>
                <a:close/>
              </a:path>
            </a:pathLst>
          </a:custGeom>
          <a:solidFill>
            <a:schemeClr val="accent3">
              <a:alpha val="20000"/>
            </a:schemeClr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chemeClr val="accent1"/>
              </a:solidFill>
            </a:endParaRPr>
          </a:p>
        </p:txBody>
      </p:sp>
      <p:sp>
        <p:nvSpPr>
          <p:cNvPr id="81" name="Freeform: Shape 80">
            <a:extLst>
              <a:ext uri="{FF2B5EF4-FFF2-40B4-BE49-F238E27FC236}">
                <a16:creationId xmlns:a16="http://schemas.microsoft.com/office/drawing/2014/main" id="{9E5C5460-229E-46C8-A712-CC317985420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759419" y="3564607"/>
            <a:ext cx="3432581" cy="3293393"/>
          </a:xfrm>
          <a:custGeom>
            <a:avLst/>
            <a:gdLst>
              <a:gd name="connsiteX0" fmla="*/ 2473947 w 3432581"/>
              <a:gd name="connsiteY0" fmla="*/ 0 h 3293393"/>
              <a:gd name="connsiteX1" fmla="*/ 3209623 w 3432581"/>
              <a:gd name="connsiteY1" fmla="*/ 111224 h 3293393"/>
              <a:gd name="connsiteX2" fmla="*/ 3432581 w 3432581"/>
              <a:gd name="connsiteY2" fmla="*/ 192828 h 3293393"/>
              <a:gd name="connsiteX3" fmla="*/ 3432581 w 3432581"/>
              <a:gd name="connsiteY3" fmla="*/ 3293393 h 3293393"/>
              <a:gd name="connsiteX4" fmla="*/ 141884 w 3432581"/>
              <a:gd name="connsiteY4" fmla="*/ 3293393 h 3293393"/>
              <a:gd name="connsiteX5" fmla="*/ 111224 w 3432581"/>
              <a:gd name="connsiteY5" fmla="*/ 3209623 h 3293393"/>
              <a:gd name="connsiteX6" fmla="*/ 0 w 3432581"/>
              <a:gd name="connsiteY6" fmla="*/ 2473947 h 3293393"/>
              <a:gd name="connsiteX7" fmla="*/ 2473947 w 3432581"/>
              <a:gd name="connsiteY7" fmla="*/ 0 h 32933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432581" h="3293393">
                <a:moveTo>
                  <a:pt x="2473947" y="0"/>
                </a:moveTo>
                <a:cubicBezTo>
                  <a:pt x="2730133" y="0"/>
                  <a:pt x="2977223" y="38940"/>
                  <a:pt x="3209623" y="111224"/>
                </a:cubicBezTo>
                <a:lnTo>
                  <a:pt x="3432581" y="192828"/>
                </a:lnTo>
                <a:lnTo>
                  <a:pt x="3432581" y="3293393"/>
                </a:lnTo>
                <a:lnTo>
                  <a:pt x="141884" y="3293393"/>
                </a:lnTo>
                <a:lnTo>
                  <a:pt x="111224" y="3209623"/>
                </a:lnTo>
                <a:cubicBezTo>
                  <a:pt x="38940" y="2977224"/>
                  <a:pt x="0" y="2730133"/>
                  <a:pt x="0" y="2473947"/>
                </a:cubicBezTo>
                <a:cubicBezTo>
                  <a:pt x="0" y="1107624"/>
                  <a:pt x="1107624" y="0"/>
                  <a:pt x="2473947" y="0"/>
                </a:cubicBezTo>
                <a:close/>
              </a:path>
            </a:pathLst>
          </a:custGeom>
          <a:solidFill>
            <a:srgbClr val="FFFFFF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83" name="Freeform: Shape 82">
            <a:extLst>
              <a:ext uri="{FF2B5EF4-FFF2-40B4-BE49-F238E27FC236}">
                <a16:creationId xmlns:a16="http://schemas.microsoft.com/office/drawing/2014/main" id="{B85A4DB3-61AA-49A1-85A9-B3397CD519A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759419" y="3564607"/>
            <a:ext cx="3432581" cy="3293393"/>
          </a:xfrm>
          <a:custGeom>
            <a:avLst/>
            <a:gdLst>
              <a:gd name="connsiteX0" fmla="*/ 2473947 w 3432581"/>
              <a:gd name="connsiteY0" fmla="*/ 0 h 3293393"/>
              <a:gd name="connsiteX1" fmla="*/ 3209623 w 3432581"/>
              <a:gd name="connsiteY1" fmla="*/ 111224 h 3293393"/>
              <a:gd name="connsiteX2" fmla="*/ 3432581 w 3432581"/>
              <a:gd name="connsiteY2" fmla="*/ 192828 h 3293393"/>
              <a:gd name="connsiteX3" fmla="*/ 3432581 w 3432581"/>
              <a:gd name="connsiteY3" fmla="*/ 3293393 h 3293393"/>
              <a:gd name="connsiteX4" fmla="*/ 141884 w 3432581"/>
              <a:gd name="connsiteY4" fmla="*/ 3293393 h 3293393"/>
              <a:gd name="connsiteX5" fmla="*/ 111224 w 3432581"/>
              <a:gd name="connsiteY5" fmla="*/ 3209623 h 3293393"/>
              <a:gd name="connsiteX6" fmla="*/ 0 w 3432581"/>
              <a:gd name="connsiteY6" fmla="*/ 2473947 h 3293393"/>
              <a:gd name="connsiteX7" fmla="*/ 2473947 w 3432581"/>
              <a:gd name="connsiteY7" fmla="*/ 0 h 32933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432581" h="3293393">
                <a:moveTo>
                  <a:pt x="2473947" y="0"/>
                </a:moveTo>
                <a:cubicBezTo>
                  <a:pt x="2730133" y="0"/>
                  <a:pt x="2977223" y="38940"/>
                  <a:pt x="3209623" y="111224"/>
                </a:cubicBezTo>
                <a:lnTo>
                  <a:pt x="3432581" y="192828"/>
                </a:lnTo>
                <a:lnTo>
                  <a:pt x="3432581" y="3293393"/>
                </a:lnTo>
                <a:lnTo>
                  <a:pt x="141884" y="3293393"/>
                </a:lnTo>
                <a:lnTo>
                  <a:pt x="111224" y="3209623"/>
                </a:lnTo>
                <a:cubicBezTo>
                  <a:pt x="38940" y="2977224"/>
                  <a:pt x="0" y="2730133"/>
                  <a:pt x="0" y="2473947"/>
                </a:cubicBezTo>
                <a:cubicBezTo>
                  <a:pt x="0" y="1107624"/>
                  <a:pt x="1107624" y="0"/>
                  <a:pt x="2473947" y="0"/>
                </a:cubicBezTo>
                <a:close/>
              </a:path>
            </a:pathLst>
          </a:custGeom>
          <a:solidFill>
            <a:schemeClr val="accent1">
              <a:alpha val="20000"/>
            </a:schemeClr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/>
          </a:p>
        </p:txBody>
      </p:sp>
      <p:pic>
        <p:nvPicPr>
          <p:cNvPr id="1026" name="Picture 2" descr="Rifiuti tessili: la normativa illustrata a Prato - Technofashion">
            <a:extLst>
              <a:ext uri="{FF2B5EF4-FFF2-40B4-BE49-F238E27FC236}">
                <a16:creationId xmlns:a16="http://schemas.microsoft.com/office/drawing/2014/main" id="{83196D6C-9185-6345-816C-290A1A4411B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828" r="19421" b="-2"/>
          <a:stretch/>
        </p:blipFill>
        <p:spPr bwMode="auto">
          <a:xfrm>
            <a:off x="7020480" y="871280"/>
            <a:ext cx="4415738" cy="4415738"/>
          </a:xfrm>
          <a:custGeom>
            <a:avLst/>
            <a:gdLst/>
            <a:ahLst/>
            <a:cxnLst/>
            <a:rect l="l" t="t" r="r" b="b"/>
            <a:pathLst>
              <a:path w="2452978" h="2452978">
                <a:moveTo>
                  <a:pt x="1226489" y="0"/>
                </a:moveTo>
                <a:cubicBezTo>
                  <a:pt x="1903860" y="0"/>
                  <a:pt x="2452978" y="549118"/>
                  <a:pt x="2452978" y="1226489"/>
                </a:cubicBezTo>
                <a:cubicBezTo>
                  <a:pt x="2452978" y="1903860"/>
                  <a:pt x="1903860" y="2452978"/>
                  <a:pt x="1226489" y="2452978"/>
                </a:cubicBezTo>
                <a:cubicBezTo>
                  <a:pt x="549118" y="2452978"/>
                  <a:pt x="0" y="1903860"/>
                  <a:pt x="0" y="1226489"/>
                </a:cubicBezTo>
                <a:cubicBezTo>
                  <a:pt x="0" y="549118"/>
                  <a:pt x="549118" y="0"/>
                  <a:pt x="1226489" y="0"/>
                </a:cubicBez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85" name="Graphic 185">
            <a:extLst>
              <a:ext uri="{FF2B5EF4-FFF2-40B4-BE49-F238E27FC236}">
                <a16:creationId xmlns:a16="http://schemas.microsoft.com/office/drawing/2014/main" id="{0C156BF8-7FF7-440F-BE2B-417DFFE8BFA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0428634" y="5987064"/>
            <a:ext cx="1054466" cy="469689"/>
            <a:chOff x="9841624" y="4115729"/>
            <a:chExt cx="602169" cy="268223"/>
          </a:xfrm>
          <a:solidFill>
            <a:schemeClr val="tx1"/>
          </a:solidFill>
        </p:grpSpPr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B7067280-C3E7-4DF6-A345-B9FEF6EF8D6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841624" y="4115729"/>
              <a:ext cx="202882" cy="268223"/>
            </a:xfrm>
            <a:custGeom>
              <a:avLst/>
              <a:gdLst>
                <a:gd name="connsiteX0" fmla="*/ 20765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765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A78365A8-666B-4417-9D3C-554E6E6B2C5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941445" y="4115729"/>
              <a:ext cx="202882" cy="268223"/>
            </a:xfrm>
            <a:custGeom>
              <a:avLst/>
              <a:gdLst>
                <a:gd name="connsiteX0" fmla="*/ 20765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765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E71CAAFA-0A31-4308-AB9F-B1C84ABDF9D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041267" y="4115729"/>
              <a:ext cx="202882" cy="268223"/>
            </a:xfrm>
            <a:custGeom>
              <a:avLst/>
              <a:gdLst>
                <a:gd name="connsiteX0" fmla="*/ 20669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669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96AB1D25-144D-4BB4-A45C-60B8A094F41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141090" y="4115729"/>
              <a:ext cx="202882" cy="268223"/>
            </a:xfrm>
            <a:custGeom>
              <a:avLst/>
              <a:gdLst>
                <a:gd name="connsiteX0" fmla="*/ 20669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669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069F0FB4-779A-48FC-AC33-784F177C929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240911" y="4115729"/>
              <a:ext cx="202882" cy="268223"/>
            </a:xfrm>
            <a:custGeom>
              <a:avLst/>
              <a:gdLst>
                <a:gd name="connsiteX0" fmla="*/ 20669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669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3453721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4" name="Rectangle 13">
            <a:extLst>
              <a:ext uri="{FF2B5EF4-FFF2-40B4-BE49-F238E27FC236}">
                <a16:creationId xmlns:a16="http://schemas.microsoft.com/office/drawing/2014/main" id="{5A0118C5-4F8D-4CF4-BADD-53FEACC6C42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F98F79A4-A6C7-4101-B1E9-27E05CB7CFA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2"/>
            <a:ext cx="2232251" cy="2361890"/>
          </a:xfrm>
          <a:custGeom>
            <a:avLst/>
            <a:gdLst>
              <a:gd name="connsiteX0" fmla="*/ 2292284 w 3871489"/>
              <a:gd name="connsiteY0" fmla="*/ 0 h 4096327"/>
              <a:gd name="connsiteX1" fmla="*/ 3500914 w 3871489"/>
              <a:gd name="connsiteY1" fmla="*/ 0 h 4096327"/>
              <a:gd name="connsiteX2" fmla="*/ 3542229 w 3871489"/>
              <a:gd name="connsiteY2" fmla="*/ 68006 h 4096327"/>
              <a:gd name="connsiteX3" fmla="*/ 3871489 w 3871489"/>
              <a:gd name="connsiteY3" fmla="*/ 1368323 h 4096327"/>
              <a:gd name="connsiteX4" fmla="*/ 1143485 w 3871489"/>
              <a:gd name="connsiteY4" fmla="*/ 4096327 h 4096327"/>
              <a:gd name="connsiteX5" fmla="*/ 81633 w 3871489"/>
              <a:gd name="connsiteY5" fmla="*/ 3881944 h 4096327"/>
              <a:gd name="connsiteX6" fmla="*/ 0 w 3871489"/>
              <a:gd name="connsiteY6" fmla="*/ 3842618 h 4096327"/>
              <a:gd name="connsiteX7" fmla="*/ 0 w 3871489"/>
              <a:gd name="connsiteY7" fmla="*/ 2741475 h 4096327"/>
              <a:gd name="connsiteX8" fmla="*/ 6615 w 3871489"/>
              <a:gd name="connsiteY8" fmla="*/ 2747487 h 4096327"/>
              <a:gd name="connsiteX9" fmla="*/ 1143485 w 3871489"/>
              <a:gd name="connsiteY9" fmla="*/ 3155655 h 4096327"/>
              <a:gd name="connsiteX10" fmla="*/ 2930817 w 3871489"/>
              <a:gd name="connsiteY10" fmla="*/ 1368323 h 4096327"/>
              <a:gd name="connsiteX11" fmla="*/ 2407287 w 3871489"/>
              <a:gd name="connsiteY11" fmla="*/ 104524 h 40963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871489" h="4096327">
                <a:moveTo>
                  <a:pt x="2292284" y="0"/>
                </a:moveTo>
                <a:lnTo>
                  <a:pt x="3500914" y="0"/>
                </a:lnTo>
                <a:lnTo>
                  <a:pt x="3542229" y="68006"/>
                </a:lnTo>
                <a:cubicBezTo>
                  <a:pt x="3752213" y="454545"/>
                  <a:pt x="3871489" y="897507"/>
                  <a:pt x="3871489" y="1368323"/>
                </a:cubicBezTo>
                <a:cubicBezTo>
                  <a:pt x="3871489" y="2874936"/>
                  <a:pt x="2650098" y="4096327"/>
                  <a:pt x="1143485" y="4096327"/>
                </a:cubicBezTo>
                <a:cubicBezTo>
                  <a:pt x="766832" y="4096327"/>
                  <a:pt x="408006" y="4019990"/>
                  <a:pt x="81633" y="3881944"/>
                </a:cubicBezTo>
                <a:lnTo>
                  <a:pt x="0" y="3842618"/>
                </a:lnTo>
                <a:lnTo>
                  <a:pt x="0" y="2741475"/>
                </a:lnTo>
                <a:lnTo>
                  <a:pt x="6615" y="2747487"/>
                </a:lnTo>
                <a:cubicBezTo>
                  <a:pt x="315579" y="3002472"/>
                  <a:pt x="711663" y="3155655"/>
                  <a:pt x="1143485" y="3155655"/>
                </a:cubicBezTo>
                <a:cubicBezTo>
                  <a:pt x="2130515" y="3155655"/>
                  <a:pt x="2930817" y="2355353"/>
                  <a:pt x="2930817" y="1368323"/>
                </a:cubicBezTo>
                <a:cubicBezTo>
                  <a:pt x="2930817" y="874812"/>
                  <a:pt x="2730741" y="427979"/>
                  <a:pt x="2407287" y="104524"/>
                </a:cubicBezTo>
                <a:close/>
              </a:path>
            </a:pathLst>
          </a:custGeom>
          <a:solidFill>
            <a:srgbClr val="FFFFFF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chemeClr val="accent1"/>
              </a:solidFill>
            </a:endParaRPr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0E496708-E240-E34D-BF8A-07919DF553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20185" y="633046"/>
            <a:ext cx="4593817" cy="1314996"/>
          </a:xfrm>
        </p:spPr>
        <p:txBody>
          <a:bodyPr anchor="b">
            <a:normAutofit/>
          </a:bodyPr>
          <a:lstStyle/>
          <a:p>
            <a:r>
              <a:rPr lang="it-IT" sz="3100"/>
              <a:t>La centralità delle raccolte</a:t>
            </a:r>
            <a:br>
              <a:rPr lang="it-IT" sz="3100"/>
            </a:br>
            <a:endParaRPr lang="it-IT" sz="3100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79AFCB35-9C04-4524-A0B1-57FF6865D01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92656"/>
            <a:ext cx="1861854" cy="277779"/>
          </a:xfrm>
          <a:custGeom>
            <a:avLst/>
            <a:gdLst>
              <a:gd name="connsiteX0" fmla="*/ 180458 w 1861854"/>
              <a:gd name="connsiteY0" fmla="*/ 0 h 277779"/>
              <a:gd name="connsiteX1" fmla="*/ 419222 w 1861854"/>
              <a:gd name="connsiteY1" fmla="*/ 238761 h 277779"/>
              <a:gd name="connsiteX2" fmla="*/ 657984 w 1861854"/>
              <a:gd name="connsiteY2" fmla="*/ 0 h 277779"/>
              <a:gd name="connsiteX3" fmla="*/ 896745 w 1861854"/>
              <a:gd name="connsiteY3" fmla="*/ 238761 h 277779"/>
              <a:gd name="connsiteX4" fmla="*/ 1135754 w 1861854"/>
              <a:gd name="connsiteY4" fmla="*/ 0 h 277779"/>
              <a:gd name="connsiteX5" fmla="*/ 1374516 w 1861854"/>
              <a:gd name="connsiteY5" fmla="*/ 238761 h 277779"/>
              <a:gd name="connsiteX6" fmla="*/ 1613277 w 1861854"/>
              <a:gd name="connsiteY6" fmla="*/ 0 h 277779"/>
              <a:gd name="connsiteX7" fmla="*/ 1861854 w 1861854"/>
              <a:gd name="connsiteY7" fmla="*/ 248577 h 277779"/>
              <a:gd name="connsiteX8" fmla="*/ 1842470 w 1861854"/>
              <a:gd name="connsiteY8" fmla="*/ 267963 h 277779"/>
              <a:gd name="connsiteX9" fmla="*/ 1613277 w 1861854"/>
              <a:gd name="connsiteY9" fmla="*/ 39017 h 277779"/>
              <a:gd name="connsiteX10" fmla="*/ 1374516 w 1861854"/>
              <a:gd name="connsiteY10" fmla="*/ 277779 h 277779"/>
              <a:gd name="connsiteX11" fmla="*/ 1135754 w 1861854"/>
              <a:gd name="connsiteY11" fmla="*/ 39017 h 277779"/>
              <a:gd name="connsiteX12" fmla="*/ 896745 w 1861854"/>
              <a:gd name="connsiteY12" fmla="*/ 277779 h 277779"/>
              <a:gd name="connsiteX13" fmla="*/ 657984 w 1861854"/>
              <a:gd name="connsiteY13" fmla="*/ 39017 h 277779"/>
              <a:gd name="connsiteX14" fmla="*/ 419222 w 1861854"/>
              <a:gd name="connsiteY14" fmla="*/ 277779 h 277779"/>
              <a:gd name="connsiteX15" fmla="*/ 180458 w 1861854"/>
              <a:gd name="connsiteY15" fmla="*/ 39017 h 277779"/>
              <a:gd name="connsiteX16" fmla="*/ 0 w 1861854"/>
              <a:gd name="connsiteY16" fmla="*/ 219283 h 277779"/>
              <a:gd name="connsiteX17" fmla="*/ 0 w 1861854"/>
              <a:gd name="connsiteY17" fmla="*/ 180458 h 2777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1861854" h="277779">
                <a:moveTo>
                  <a:pt x="180458" y="0"/>
                </a:moveTo>
                <a:lnTo>
                  <a:pt x="419222" y="238761"/>
                </a:lnTo>
                <a:lnTo>
                  <a:pt x="657984" y="0"/>
                </a:lnTo>
                <a:lnTo>
                  <a:pt x="896745" y="238761"/>
                </a:lnTo>
                <a:lnTo>
                  <a:pt x="1135754" y="0"/>
                </a:lnTo>
                <a:lnTo>
                  <a:pt x="1374516" y="238761"/>
                </a:lnTo>
                <a:lnTo>
                  <a:pt x="1613277" y="0"/>
                </a:lnTo>
                <a:lnTo>
                  <a:pt x="1861854" y="248577"/>
                </a:lnTo>
                <a:lnTo>
                  <a:pt x="1842470" y="267963"/>
                </a:lnTo>
                <a:lnTo>
                  <a:pt x="1613277" y="39017"/>
                </a:lnTo>
                <a:lnTo>
                  <a:pt x="1374516" y="277779"/>
                </a:lnTo>
                <a:lnTo>
                  <a:pt x="1135754" y="39017"/>
                </a:lnTo>
                <a:lnTo>
                  <a:pt x="896745" y="277779"/>
                </a:lnTo>
                <a:lnTo>
                  <a:pt x="657984" y="39017"/>
                </a:lnTo>
                <a:lnTo>
                  <a:pt x="419222" y="277779"/>
                </a:lnTo>
                <a:lnTo>
                  <a:pt x="180458" y="39017"/>
                </a:lnTo>
                <a:lnTo>
                  <a:pt x="0" y="219283"/>
                </a:lnTo>
                <a:lnTo>
                  <a:pt x="0" y="180458"/>
                </a:lnTo>
                <a:close/>
              </a:path>
            </a:pathLst>
          </a:custGeom>
          <a:solidFill>
            <a:schemeClr val="tx1"/>
          </a:solidFill>
          <a:ln w="9525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/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D11AD2AD-0BA0-4DD3-8EEA-84686A0E718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732391"/>
            <a:ext cx="1861854" cy="277779"/>
          </a:xfrm>
          <a:custGeom>
            <a:avLst/>
            <a:gdLst>
              <a:gd name="connsiteX0" fmla="*/ 180458 w 1861854"/>
              <a:gd name="connsiteY0" fmla="*/ 0 h 277779"/>
              <a:gd name="connsiteX1" fmla="*/ 419222 w 1861854"/>
              <a:gd name="connsiteY1" fmla="*/ 238761 h 277779"/>
              <a:gd name="connsiteX2" fmla="*/ 657984 w 1861854"/>
              <a:gd name="connsiteY2" fmla="*/ 0 h 277779"/>
              <a:gd name="connsiteX3" fmla="*/ 896745 w 1861854"/>
              <a:gd name="connsiteY3" fmla="*/ 238761 h 277779"/>
              <a:gd name="connsiteX4" fmla="*/ 1135754 w 1861854"/>
              <a:gd name="connsiteY4" fmla="*/ 0 h 277779"/>
              <a:gd name="connsiteX5" fmla="*/ 1374516 w 1861854"/>
              <a:gd name="connsiteY5" fmla="*/ 238761 h 277779"/>
              <a:gd name="connsiteX6" fmla="*/ 1613277 w 1861854"/>
              <a:gd name="connsiteY6" fmla="*/ 0 h 277779"/>
              <a:gd name="connsiteX7" fmla="*/ 1861854 w 1861854"/>
              <a:gd name="connsiteY7" fmla="*/ 248577 h 277779"/>
              <a:gd name="connsiteX8" fmla="*/ 1842470 w 1861854"/>
              <a:gd name="connsiteY8" fmla="*/ 268208 h 277779"/>
              <a:gd name="connsiteX9" fmla="*/ 1613277 w 1861854"/>
              <a:gd name="connsiteY9" fmla="*/ 39017 h 277779"/>
              <a:gd name="connsiteX10" fmla="*/ 1374516 w 1861854"/>
              <a:gd name="connsiteY10" fmla="*/ 277779 h 277779"/>
              <a:gd name="connsiteX11" fmla="*/ 1135754 w 1861854"/>
              <a:gd name="connsiteY11" fmla="*/ 39017 h 277779"/>
              <a:gd name="connsiteX12" fmla="*/ 896745 w 1861854"/>
              <a:gd name="connsiteY12" fmla="*/ 277779 h 277779"/>
              <a:gd name="connsiteX13" fmla="*/ 657984 w 1861854"/>
              <a:gd name="connsiteY13" fmla="*/ 39017 h 277779"/>
              <a:gd name="connsiteX14" fmla="*/ 419222 w 1861854"/>
              <a:gd name="connsiteY14" fmla="*/ 277779 h 277779"/>
              <a:gd name="connsiteX15" fmla="*/ 180458 w 1861854"/>
              <a:gd name="connsiteY15" fmla="*/ 39017 h 277779"/>
              <a:gd name="connsiteX16" fmla="*/ 0 w 1861854"/>
              <a:gd name="connsiteY16" fmla="*/ 219475 h 277779"/>
              <a:gd name="connsiteX17" fmla="*/ 0 w 1861854"/>
              <a:gd name="connsiteY17" fmla="*/ 180458 h 2777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1861854" h="277779">
                <a:moveTo>
                  <a:pt x="180458" y="0"/>
                </a:moveTo>
                <a:lnTo>
                  <a:pt x="419222" y="238761"/>
                </a:lnTo>
                <a:lnTo>
                  <a:pt x="657984" y="0"/>
                </a:lnTo>
                <a:lnTo>
                  <a:pt x="896745" y="238761"/>
                </a:lnTo>
                <a:lnTo>
                  <a:pt x="1135754" y="0"/>
                </a:lnTo>
                <a:lnTo>
                  <a:pt x="1374516" y="238761"/>
                </a:lnTo>
                <a:lnTo>
                  <a:pt x="1613277" y="0"/>
                </a:lnTo>
                <a:lnTo>
                  <a:pt x="1861854" y="248577"/>
                </a:lnTo>
                <a:lnTo>
                  <a:pt x="1842470" y="268208"/>
                </a:lnTo>
                <a:lnTo>
                  <a:pt x="1613277" y="39017"/>
                </a:lnTo>
                <a:lnTo>
                  <a:pt x="1374516" y="277779"/>
                </a:lnTo>
                <a:lnTo>
                  <a:pt x="1135754" y="39017"/>
                </a:lnTo>
                <a:lnTo>
                  <a:pt x="896745" y="277779"/>
                </a:lnTo>
                <a:lnTo>
                  <a:pt x="657984" y="39017"/>
                </a:lnTo>
                <a:lnTo>
                  <a:pt x="419222" y="277779"/>
                </a:lnTo>
                <a:lnTo>
                  <a:pt x="180458" y="39017"/>
                </a:lnTo>
                <a:lnTo>
                  <a:pt x="0" y="219475"/>
                </a:lnTo>
                <a:lnTo>
                  <a:pt x="0" y="180458"/>
                </a:lnTo>
                <a:close/>
              </a:path>
            </a:pathLst>
          </a:custGeom>
          <a:solidFill>
            <a:schemeClr val="tx1"/>
          </a:solidFill>
          <a:ln w="9525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1A5A8A86-C55B-9C42-A514-140FCF6D798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20185" y="2125737"/>
            <a:ext cx="4593817" cy="4044463"/>
          </a:xfrm>
        </p:spPr>
        <p:txBody>
          <a:bodyPr>
            <a:normAutofit/>
          </a:bodyPr>
          <a:lstStyle/>
          <a:p>
            <a:r>
              <a:rPr lang="it-IT" sz="2200"/>
              <a:t>146.200 tonnellate/ anno in Italia, cioè poco meno di 2 chili e mezzo ad abitante (ISPRA, 2019)</a:t>
            </a:r>
          </a:p>
          <a:p>
            <a:r>
              <a:rPr lang="it-IT" sz="2200"/>
              <a:t>Ci sono realtà, ad esempio ad Alba (CN) dove vivo io, che se ne raccolgono quasi 10 kg/ab anno (Regione Piemonte, 2019)</a:t>
            </a:r>
          </a:p>
          <a:p>
            <a:r>
              <a:rPr lang="it-IT" sz="2200"/>
              <a:t>Se guardiamo all’estero realtà come la Germania o l’Australia raccolgono 27 kg/ab anno di rifiuti tessili (</a:t>
            </a:r>
            <a:r>
              <a:rPr lang="it-IT" sz="2200" err="1"/>
              <a:t>governmentnews.com.au</a:t>
            </a:r>
            <a:r>
              <a:rPr lang="it-IT" sz="2200"/>
              <a:t>, 2019)</a:t>
            </a:r>
          </a:p>
          <a:p>
            <a:endParaRPr lang="it-IT" sz="2200"/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F8875E4C-CFFE-4552-ABC7-175C3CB757F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2"/>
            <a:ext cx="2232251" cy="2361890"/>
          </a:xfrm>
          <a:custGeom>
            <a:avLst/>
            <a:gdLst>
              <a:gd name="connsiteX0" fmla="*/ 2292284 w 3871489"/>
              <a:gd name="connsiteY0" fmla="*/ 0 h 4096327"/>
              <a:gd name="connsiteX1" fmla="*/ 3500914 w 3871489"/>
              <a:gd name="connsiteY1" fmla="*/ 0 h 4096327"/>
              <a:gd name="connsiteX2" fmla="*/ 3542229 w 3871489"/>
              <a:gd name="connsiteY2" fmla="*/ 68006 h 4096327"/>
              <a:gd name="connsiteX3" fmla="*/ 3871489 w 3871489"/>
              <a:gd name="connsiteY3" fmla="*/ 1368323 h 4096327"/>
              <a:gd name="connsiteX4" fmla="*/ 1143485 w 3871489"/>
              <a:gd name="connsiteY4" fmla="*/ 4096327 h 4096327"/>
              <a:gd name="connsiteX5" fmla="*/ 81633 w 3871489"/>
              <a:gd name="connsiteY5" fmla="*/ 3881944 h 4096327"/>
              <a:gd name="connsiteX6" fmla="*/ 0 w 3871489"/>
              <a:gd name="connsiteY6" fmla="*/ 3842618 h 4096327"/>
              <a:gd name="connsiteX7" fmla="*/ 0 w 3871489"/>
              <a:gd name="connsiteY7" fmla="*/ 2741475 h 4096327"/>
              <a:gd name="connsiteX8" fmla="*/ 6615 w 3871489"/>
              <a:gd name="connsiteY8" fmla="*/ 2747487 h 4096327"/>
              <a:gd name="connsiteX9" fmla="*/ 1143485 w 3871489"/>
              <a:gd name="connsiteY9" fmla="*/ 3155655 h 4096327"/>
              <a:gd name="connsiteX10" fmla="*/ 2930817 w 3871489"/>
              <a:gd name="connsiteY10" fmla="*/ 1368323 h 4096327"/>
              <a:gd name="connsiteX11" fmla="*/ 2407287 w 3871489"/>
              <a:gd name="connsiteY11" fmla="*/ 104524 h 40963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871489" h="4096327">
                <a:moveTo>
                  <a:pt x="2292284" y="0"/>
                </a:moveTo>
                <a:lnTo>
                  <a:pt x="3500914" y="0"/>
                </a:lnTo>
                <a:lnTo>
                  <a:pt x="3542229" y="68006"/>
                </a:lnTo>
                <a:cubicBezTo>
                  <a:pt x="3752213" y="454545"/>
                  <a:pt x="3871489" y="897507"/>
                  <a:pt x="3871489" y="1368323"/>
                </a:cubicBezTo>
                <a:cubicBezTo>
                  <a:pt x="3871489" y="2874936"/>
                  <a:pt x="2650098" y="4096327"/>
                  <a:pt x="1143485" y="4096327"/>
                </a:cubicBezTo>
                <a:cubicBezTo>
                  <a:pt x="766832" y="4096327"/>
                  <a:pt x="408006" y="4019990"/>
                  <a:pt x="81633" y="3881944"/>
                </a:cubicBezTo>
                <a:lnTo>
                  <a:pt x="0" y="3842618"/>
                </a:lnTo>
                <a:lnTo>
                  <a:pt x="0" y="2741475"/>
                </a:lnTo>
                <a:lnTo>
                  <a:pt x="6615" y="2747487"/>
                </a:lnTo>
                <a:cubicBezTo>
                  <a:pt x="315579" y="3002472"/>
                  <a:pt x="711663" y="3155655"/>
                  <a:pt x="1143485" y="3155655"/>
                </a:cubicBezTo>
                <a:cubicBezTo>
                  <a:pt x="2130515" y="3155655"/>
                  <a:pt x="2930817" y="2355353"/>
                  <a:pt x="2930817" y="1368323"/>
                </a:cubicBezTo>
                <a:cubicBezTo>
                  <a:pt x="2930817" y="874812"/>
                  <a:pt x="2730741" y="427979"/>
                  <a:pt x="2407287" y="104524"/>
                </a:cubicBezTo>
                <a:close/>
              </a:path>
            </a:pathLst>
          </a:custGeom>
          <a:solidFill>
            <a:schemeClr val="accent3">
              <a:alpha val="20000"/>
            </a:schemeClr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chemeClr val="accent1"/>
              </a:solidFill>
            </a:endParaRPr>
          </a:p>
        </p:txBody>
      </p:sp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9E5C5460-229E-46C8-A712-CC317985420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759419" y="3564607"/>
            <a:ext cx="3432581" cy="3293393"/>
          </a:xfrm>
          <a:custGeom>
            <a:avLst/>
            <a:gdLst>
              <a:gd name="connsiteX0" fmla="*/ 2473947 w 3432581"/>
              <a:gd name="connsiteY0" fmla="*/ 0 h 3293393"/>
              <a:gd name="connsiteX1" fmla="*/ 3209623 w 3432581"/>
              <a:gd name="connsiteY1" fmla="*/ 111224 h 3293393"/>
              <a:gd name="connsiteX2" fmla="*/ 3432581 w 3432581"/>
              <a:gd name="connsiteY2" fmla="*/ 192828 h 3293393"/>
              <a:gd name="connsiteX3" fmla="*/ 3432581 w 3432581"/>
              <a:gd name="connsiteY3" fmla="*/ 3293393 h 3293393"/>
              <a:gd name="connsiteX4" fmla="*/ 141884 w 3432581"/>
              <a:gd name="connsiteY4" fmla="*/ 3293393 h 3293393"/>
              <a:gd name="connsiteX5" fmla="*/ 111224 w 3432581"/>
              <a:gd name="connsiteY5" fmla="*/ 3209623 h 3293393"/>
              <a:gd name="connsiteX6" fmla="*/ 0 w 3432581"/>
              <a:gd name="connsiteY6" fmla="*/ 2473947 h 3293393"/>
              <a:gd name="connsiteX7" fmla="*/ 2473947 w 3432581"/>
              <a:gd name="connsiteY7" fmla="*/ 0 h 32933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432581" h="3293393">
                <a:moveTo>
                  <a:pt x="2473947" y="0"/>
                </a:moveTo>
                <a:cubicBezTo>
                  <a:pt x="2730133" y="0"/>
                  <a:pt x="2977223" y="38940"/>
                  <a:pt x="3209623" y="111224"/>
                </a:cubicBezTo>
                <a:lnTo>
                  <a:pt x="3432581" y="192828"/>
                </a:lnTo>
                <a:lnTo>
                  <a:pt x="3432581" y="3293393"/>
                </a:lnTo>
                <a:lnTo>
                  <a:pt x="141884" y="3293393"/>
                </a:lnTo>
                <a:lnTo>
                  <a:pt x="111224" y="3209623"/>
                </a:lnTo>
                <a:cubicBezTo>
                  <a:pt x="38940" y="2977224"/>
                  <a:pt x="0" y="2730133"/>
                  <a:pt x="0" y="2473947"/>
                </a:cubicBezTo>
                <a:cubicBezTo>
                  <a:pt x="0" y="1107624"/>
                  <a:pt x="1107624" y="0"/>
                  <a:pt x="2473947" y="0"/>
                </a:cubicBezTo>
                <a:close/>
              </a:path>
            </a:pathLst>
          </a:custGeom>
          <a:solidFill>
            <a:srgbClr val="FFFFFF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53812026-3FC6-44DA-94EF-3B81640494B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759419" y="3564607"/>
            <a:ext cx="3432581" cy="3293393"/>
          </a:xfrm>
          <a:custGeom>
            <a:avLst/>
            <a:gdLst>
              <a:gd name="connsiteX0" fmla="*/ 2473947 w 3432581"/>
              <a:gd name="connsiteY0" fmla="*/ 0 h 3293393"/>
              <a:gd name="connsiteX1" fmla="*/ 3209623 w 3432581"/>
              <a:gd name="connsiteY1" fmla="*/ 111224 h 3293393"/>
              <a:gd name="connsiteX2" fmla="*/ 3432581 w 3432581"/>
              <a:gd name="connsiteY2" fmla="*/ 192828 h 3293393"/>
              <a:gd name="connsiteX3" fmla="*/ 3432581 w 3432581"/>
              <a:gd name="connsiteY3" fmla="*/ 3293393 h 3293393"/>
              <a:gd name="connsiteX4" fmla="*/ 141884 w 3432581"/>
              <a:gd name="connsiteY4" fmla="*/ 3293393 h 3293393"/>
              <a:gd name="connsiteX5" fmla="*/ 111224 w 3432581"/>
              <a:gd name="connsiteY5" fmla="*/ 3209623 h 3293393"/>
              <a:gd name="connsiteX6" fmla="*/ 0 w 3432581"/>
              <a:gd name="connsiteY6" fmla="*/ 2473947 h 3293393"/>
              <a:gd name="connsiteX7" fmla="*/ 2473947 w 3432581"/>
              <a:gd name="connsiteY7" fmla="*/ 0 h 32933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432581" h="3293393">
                <a:moveTo>
                  <a:pt x="2473947" y="0"/>
                </a:moveTo>
                <a:cubicBezTo>
                  <a:pt x="2730133" y="0"/>
                  <a:pt x="2977223" y="38940"/>
                  <a:pt x="3209623" y="111224"/>
                </a:cubicBezTo>
                <a:lnTo>
                  <a:pt x="3432581" y="192828"/>
                </a:lnTo>
                <a:lnTo>
                  <a:pt x="3432581" y="3293393"/>
                </a:lnTo>
                <a:lnTo>
                  <a:pt x="141884" y="3293393"/>
                </a:lnTo>
                <a:lnTo>
                  <a:pt x="111224" y="3209623"/>
                </a:lnTo>
                <a:cubicBezTo>
                  <a:pt x="38940" y="2977224"/>
                  <a:pt x="0" y="2730133"/>
                  <a:pt x="0" y="2473947"/>
                </a:cubicBezTo>
                <a:cubicBezTo>
                  <a:pt x="0" y="1107624"/>
                  <a:pt x="1107624" y="0"/>
                  <a:pt x="2473947" y="0"/>
                </a:cubicBezTo>
                <a:close/>
              </a:path>
            </a:pathLst>
          </a:custGeom>
          <a:solidFill>
            <a:schemeClr val="accent1">
              <a:alpha val="20000"/>
            </a:schemeClr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/>
          </a:p>
        </p:txBody>
      </p:sp>
      <p:pic>
        <p:nvPicPr>
          <p:cNvPr id="9" name="Immagine 8" descr="Immagine che contiene persona, bagagli, persone, borsa&#10;&#10;Descrizione generata automaticamente">
            <a:extLst>
              <a:ext uri="{FF2B5EF4-FFF2-40B4-BE49-F238E27FC236}">
                <a16:creationId xmlns:a16="http://schemas.microsoft.com/office/drawing/2014/main" id="{DC0B255E-DC9C-B547-8626-5DD3828E947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1391" r="21860" b="2"/>
          <a:stretch/>
        </p:blipFill>
        <p:spPr>
          <a:xfrm>
            <a:off x="6854073" y="2923953"/>
            <a:ext cx="3454390" cy="3454390"/>
          </a:xfrm>
          <a:custGeom>
            <a:avLst/>
            <a:gdLst/>
            <a:ahLst/>
            <a:cxnLst/>
            <a:rect l="l" t="t" r="r" b="b"/>
            <a:pathLst>
              <a:path w="2452978" h="2452978">
                <a:moveTo>
                  <a:pt x="1226489" y="0"/>
                </a:moveTo>
                <a:cubicBezTo>
                  <a:pt x="1903860" y="0"/>
                  <a:pt x="2452978" y="549118"/>
                  <a:pt x="2452978" y="1226489"/>
                </a:cubicBezTo>
                <a:cubicBezTo>
                  <a:pt x="2452978" y="1903860"/>
                  <a:pt x="1903860" y="2452978"/>
                  <a:pt x="1226489" y="2452978"/>
                </a:cubicBezTo>
                <a:cubicBezTo>
                  <a:pt x="549118" y="2452978"/>
                  <a:pt x="0" y="1903860"/>
                  <a:pt x="0" y="1226489"/>
                </a:cubicBezTo>
                <a:cubicBezTo>
                  <a:pt x="0" y="549118"/>
                  <a:pt x="549118" y="0"/>
                  <a:pt x="1226489" y="0"/>
                </a:cubicBezTo>
                <a:close/>
              </a:path>
            </a:pathLst>
          </a:custGeom>
        </p:spPr>
      </p:pic>
      <p:pic>
        <p:nvPicPr>
          <p:cNvPr id="7" name="Immagine 6" descr="Immagine che contiene finestra, sedendo, autobus, camion&#10;&#10;Descrizione generata automaticamente">
            <a:extLst>
              <a:ext uri="{FF2B5EF4-FFF2-40B4-BE49-F238E27FC236}">
                <a16:creationId xmlns:a16="http://schemas.microsoft.com/office/drawing/2014/main" id="{FD17AEF6-1E32-204C-A6D5-BC81DBDFB18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4925" r="2575" b="1"/>
          <a:stretch/>
        </p:blipFill>
        <p:spPr>
          <a:xfrm>
            <a:off x="8444193" y="156675"/>
            <a:ext cx="2952748" cy="2952748"/>
          </a:xfrm>
          <a:custGeom>
            <a:avLst/>
            <a:gdLst/>
            <a:ahLst/>
            <a:cxnLst/>
            <a:rect l="l" t="t" r="r" b="b"/>
            <a:pathLst>
              <a:path w="2361890" h="2361890">
                <a:moveTo>
                  <a:pt x="1180945" y="0"/>
                </a:moveTo>
                <a:cubicBezTo>
                  <a:pt x="1833163" y="0"/>
                  <a:pt x="2361890" y="528727"/>
                  <a:pt x="2361890" y="1180945"/>
                </a:cubicBezTo>
                <a:cubicBezTo>
                  <a:pt x="2361890" y="1833163"/>
                  <a:pt x="1833163" y="2361890"/>
                  <a:pt x="1180945" y="2361890"/>
                </a:cubicBezTo>
                <a:cubicBezTo>
                  <a:pt x="528727" y="2361890"/>
                  <a:pt x="0" y="1833163"/>
                  <a:pt x="0" y="1180945"/>
                </a:cubicBezTo>
                <a:cubicBezTo>
                  <a:pt x="0" y="528727"/>
                  <a:pt x="528727" y="0"/>
                  <a:pt x="1180945" y="0"/>
                </a:cubicBezTo>
                <a:close/>
              </a:path>
            </a:pathLst>
          </a:custGeom>
        </p:spPr>
      </p:pic>
      <p:grpSp>
        <p:nvGrpSpPr>
          <p:cNvPr id="28" name="Graphic 185">
            <a:extLst>
              <a:ext uri="{FF2B5EF4-FFF2-40B4-BE49-F238E27FC236}">
                <a16:creationId xmlns:a16="http://schemas.microsoft.com/office/drawing/2014/main" id="{0C156BF8-7FF7-440F-BE2B-417DFFE8BFA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0428634" y="5987064"/>
            <a:ext cx="1054466" cy="469689"/>
            <a:chOff x="9841624" y="4115729"/>
            <a:chExt cx="602169" cy="268223"/>
          </a:xfrm>
          <a:solidFill>
            <a:schemeClr val="tx1"/>
          </a:solidFill>
        </p:grpSpPr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B7067280-C3E7-4DF6-A345-B9FEF6EF8D6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841624" y="4115729"/>
              <a:ext cx="202882" cy="268223"/>
            </a:xfrm>
            <a:custGeom>
              <a:avLst/>
              <a:gdLst>
                <a:gd name="connsiteX0" fmla="*/ 20765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765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A78365A8-666B-4417-9D3C-554E6E6B2C5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941445" y="4115729"/>
              <a:ext cx="202882" cy="268223"/>
            </a:xfrm>
            <a:custGeom>
              <a:avLst/>
              <a:gdLst>
                <a:gd name="connsiteX0" fmla="*/ 20765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765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E71CAAFA-0A31-4308-AB9F-B1C84ABDF9D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041267" y="4115729"/>
              <a:ext cx="202882" cy="268223"/>
            </a:xfrm>
            <a:custGeom>
              <a:avLst/>
              <a:gdLst>
                <a:gd name="connsiteX0" fmla="*/ 20669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669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96AB1D25-144D-4BB4-A45C-60B8A094F41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141090" y="4115729"/>
              <a:ext cx="202882" cy="268223"/>
            </a:xfrm>
            <a:custGeom>
              <a:avLst/>
              <a:gdLst>
                <a:gd name="connsiteX0" fmla="*/ 20669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669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069F0FB4-779A-48FC-AC33-784F177C929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240911" y="4115729"/>
              <a:ext cx="202882" cy="268223"/>
            </a:xfrm>
            <a:custGeom>
              <a:avLst/>
              <a:gdLst>
                <a:gd name="connsiteX0" fmla="*/ 20669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669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0290588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5A0118C5-4F8D-4CF4-BADD-53FEACC6C42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2A638C7D-9088-41A9-88A0-7357157BC16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931180" y="1109243"/>
            <a:ext cx="4842710" cy="4842710"/>
            <a:chOff x="1881974" y="1174396"/>
            <a:chExt cx="5290997" cy="5290997"/>
          </a:xfrm>
        </p:grpSpPr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9714B173-1D32-4BBC-A685-1F5D257ABD7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881974" y="1174396"/>
              <a:ext cx="5290997" cy="5290997"/>
            </a:xfrm>
            <a:prstGeom prst="ellipse">
              <a:avLst/>
            </a:prstGeom>
            <a:solidFill>
              <a:srgbClr val="FFFFFF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BEF82DD1-2343-4F41-B6A7-A6489A713E9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881974" y="1174396"/>
              <a:ext cx="5290997" cy="5290997"/>
            </a:xfrm>
            <a:prstGeom prst="ellipse">
              <a:avLst/>
            </a:prstGeom>
            <a:solidFill>
              <a:schemeClr val="accent1">
                <a:alpha val="20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 useBgFill="1">
        <p:nvSpPr>
          <p:cNvPr id="16" name="Oval 15">
            <a:extLst>
              <a:ext uri="{FF2B5EF4-FFF2-40B4-BE49-F238E27FC236}">
                <a16:creationId xmlns:a16="http://schemas.microsoft.com/office/drawing/2014/main" id="{4E0A5C5C-2A95-428E-9F6A-0D29EBD57C9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80270" y="1095407"/>
            <a:ext cx="4754948" cy="4754948"/>
          </a:xfrm>
          <a:prstGeom prst="ellipse">
            <a:avLst/>
          </a:prstGeom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773905F9-0D77-7A4B-AF69-12BE5CB04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44751" y="568517"/>
            <a:ext cx="6161004" cy="886379"/>
          </a:xfrm>
        </p:spPr>
        <p:txBody>
          <a:bodyPr>
            <a:normAutofit/>
          </a:bodyPr>
          <a:lstStyle/>
          <a:p>
            <a:r>
              <a:rPr lang="it-IT" sz="4100"/>
              <a:t>La centralità delle raccolte</a:t>
            </a: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3F219210-B16A-47B6-9AA8-207DAFF37E6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377893"/>
            <a:ext cx="1861854" cy="717514"/>
            <a:chOff x="0" y="377893"/>
            <a:chExt cx="1861854" cy="717514"/>
          </a:xfrm>
          <a:solidFill>
            <a:schemeClr val="tx1"/>
          </a:solidFill>
        </p:grpSpPr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C5A741B9-65EC-4C5B-9FE0-4A18575771A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377893"/>
              <a:ext cx="1861854" cy="277779"/>
            </a:xfrm>
            <a:custGeom>
              <a:avLst/>
              <a:gdLst>
                <a:gd name="connsiteX0" fmla="*/ 180458 w 1861854"/>
                <a:gd name="connsiteY0" fmla="*/ 0 h 277779"/>
                <a:gd name="connsiteX1" fmla="*/ 419222 w 1861854"/>
                <a:gd name="connsiteY1" fmla="*/ 238761 h 277779"/>
                <a:gd name="connsiteX2" fmla="*/ 657984 w 1861854"/>
                <a:gd name="connsiteY2" fmla="*/ 0 h 277779"/>
                <a:gd name="connsiteX3" fmla="*/ 896745 w 1861854"/>
                <a:gd name="connsiteY3" fmla="*/ 238761 h 277779"/>
                <a:gd name="connsiteX4" fmla="*/ 1135754 w 1861854"/>
                <a:gd name="connsiteY4" fmla="*/ 0 h 277779"/>
                <a:gd name="connsiteX5" fmla="*/ 1374516 w 1861854"/>
                <a:gd name="connsiteY5" fmla="*/ 238761 h 277779"/>
                <a:gd name="connsiteX6" fmla="*/ 1613277 w 1861854"/>
                <a:gd name="connsiteY6" fmla="*/ 0 h 277779"/>
                <a:gd name="connsiteX7" fmla="*/ 1861854 w 1861854"/>
                <a:gd name="connsiteY7" fmla="*/ 248577 h 277779"/>
                <a:gd name="connsiteX8" fmla="*/ 1842470 w 1861854"/>
                <a:gd name="connsiteY8" fmla="*/ 267963 h 277779"/>
                <a:gd name="connsiteX9" fmla="*/ 1613277 w 1861854"/>
                <a:gd name="connsiteY9" fmla="*/ 39017 h 277779"/>
                <a:gd name="connsiteX10" fmla="*/ 1374516 w 1861854"/>
                <a:gd name="connsiteY10" fmla="*/ 277779 h 277779"/>
                <a:gd name="connsiteX11" fmla="*/ 1135754 w 1861854"/>
                <a:gd name="connsiteY11" fmla="*/ 39017 h 277779"/>
                <a:gd name="connsiteX12" fmla="*/ 896745 w 1861854"/>
                <a:gd name="connsiteY12" fmla="*/ 277779 h 277779"/>
                <a:gd name="connsiteX13" fmla="*/ 657984 w 1861854"/>
                <a:gd name="connsiteY13" fmla="*/ 39017 h 277779"/>
                <a:gd name="connsiteX14" fmla="*/ 419222 w 1861854"/>
                <a:gd name="connsiteY14" fmla="*/ 277779 h 277779"/>
                <a:gd name="connsiteX15" fmla="*/ 180458 w 1861854"/>
                <a:gd name="connsiteY15" fmla="*/ 39017 h 277779"/>
                <a:gd name="connsiteX16" fmla="*/ 0 w 1861854"/>
                <a:gd name="connsiteY16" fmla="*/ 219283 h 277779"/>
                <a:gd name="connsiteX17" fmla="*/ 0 w 1861854"/>
                <a:gd name="connsiteY17" fmla="*/ 180458 h 2777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861854" h="277779">
                  <a:moveTo>
                    <a:pt x="180458" y="0"/>
                  </a:moveTo>
                  <a:lnTo>
                    <a:pt x="419222" y="238761"/>
                  </a:lnTo>
                  <a:lnTo>
                    <a:pt x="657984" y="0"/>
                  </a:lnTo>
                  <a:lnTo>
                    <a:pt x="896745" y="238761"/>
                  </a:lnTo>
                  <a:lnTo>
                    <a:pt x="1135754" y="0"/>
                  </a:lnTo>
                  <a:lnTo>
                    <a:pt x="1374516" y="238761"/>
                  </a:lnTo>
                  <a:lnTo>
                    <a:pt x="1613277" y="0"/>
                  </a:lnTo>
                  <a:lnTo>
                    <a:pt x="1861854" y="248577"/>
                  </a:lnTo>
                  <a:lnTo>
                    <a:pt x="1842470" y="267963"/>
                  </a:lnTo>
                  <a:lnTo>
                    <a:pt x="1613277" y="39017"/>
                  </a:lnTo>
                  <a:lnTo>
                    <a:pt x="1374516" y="277779"/>
                  </a:lnTo>
                  <a:lnTo>
                    <a:pt x="1135754" y="39017"/>
                  </a:lnTo>
                  <a:lnTo>
                    <a:pt x="896745" y="277779"/>
                  </a:lnTo>
                  <a:lnTo>
                    <a:pt x="657984" y="39017"/>
                  </a:lnTo>
                  <a:lnTo>
                    <a:pt x="419222" y="277779"/>
                  </a:lnTo>
                  <a:lnTo>
                    <a:pt x="180458" y="39017"/>
                  </a:lnTo>
                  <a:lnTo>
                    <a:pt x="0" y="219283"/>
                  </a:lnTo>
                  <a:lnTo>
                    <a:pt x="0" y="18045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wrap="square" rtlCol="0" anchor="ctr">
              <a:noAutofit/>
            </a:bodyPr>
            <a:lstStyle/>
            <a:p>
              <a:endParaRPr lang="en-US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C0BB4301-41FA-4453-956F-A11CC664B68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17628"/>
              <a:ext cx="1861854" cy="277779"/>
            </a:xfrm>
            <a:custGeom>
              <a:avLst/>
              <a:gdLst>
                <a:gd name="connsiteX0" fmla="*/ 180458 w 1861854"/>
                <a:gd name="connsiteY0" fmla="*/ 0 h 277779"/>
                <a:gd name="connsiteX1" fmla="*/ 419222 w 1861854"/>
                <a:gd name="connsiteY1" fmla="*/ 238761 h 277779"/>
                <a:gd name="connsiteX2" fmla="*/ 657984 w 1861854"/>
                <a:gd name="connsiteY2" fmla="*/ 0 h 277779"/>
                <a:gd name="connsiteX3" fmla="*/ 896745 w 1861854"/>
                <a:gd name="connsiteY3" fmla="*/ 238761 h 277779"/>
                <a:gd name="connsiteX4" fmla="*/ 1135754 w 1861854"/>
                <a:gd name="connsiteY4" fmla="*/ 0 h 277779"/>
                <a:gd name="connsiteX5" fmla="*/ 1374516 w 1861854"/>
                <a:gd name="connsiteY5" fmla="*/ 238761 h 277779"/>
                <a:gd name="connsiteX6" fmla="*/ 1613277 w 1861854"/>
                <a:gd name="connsiteY6" fmla="*/ 0 h 277779"/>
                <a:gd name="connsiteX7" fmla="*/ 1861854 w 1861854"/>
                <a:gd name="connsiteY7" fmla="*/ 248577 h 277779"/>
                <a:gd name="connsiteX8" fmla="*/ 1842470 w 1861854"/>
                <a:gd name="connsiteY8" fmla="*/ 268208 h 277779"/>
                <a:gd name="connsiteX9" fmla="*/ 1613277 w 1861854"/>
                <a:gd name="connsiteY9" fmla="*/ 39017 h 277779"/>
                <a:gd name="connsiteX10" fmla="*/ 1374516 w 1861854"/>
                <a:gd name="connsiteY10" fmla="*/ 277779 h 277779"/>
                <a:gd name="connsiteX11" fmla="*/ 1135754 w 1861854"/>
                <a:gd name="connsiteY11" fmla="*/ 39017 h 277779"/>
                <a:gd name="connsiteX12" fmla="*/ 896745 w 1861854"/>
                <a:gd name="connsiteY12" fmla="*/ 277779 h 277779"/>
                <a:gd name="connsiteX13" fmla="*/ 657984 w 1861854"/>
                <a:gd name="connsiteY13" fmla="*/ 39017 h 277779"/>
                <a:gd name="connsiteX14" fmla="*/ 419222 w 1861854"/>
                <a:gd name="connsiteY14" fmla="*/ 277779 h 277779"/>
                <a:gd name="connsiteX15" fmla="*/ 180458 w 1861854"/>
                <a:gd name="connsiteY15" fmla="*/ 39017 h 277779"/>
                <a:gd name="connsiteX16" fmla="*/ 0 w 1861854"/>
                <a:gd name="connsiteY16" fmla="*/ 219475 h 277779"/>
                <a:gd name="connsiteX17" fmla="*/ 0 w 1861854"/>
                <a:gd name="connsiteY17" fmla="*/ 180458 h 2777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861854" h="277779">
                  <a:moveTo>
                    <a:pt x="180458" y="0"/>
                  </a:moveTo>
                  <a:lnTo>
                    <a:pt x="419222" y="238761"/>
                  </a:lnTo>
                  <a:lnTo>
                    <a:pt x="657984" y="0"/>
                  </a:lnTo>
                  <a:lnTo>
                    <a:pt x="896745" y="238761"/>
                  </a:lnTo>
                  <a:lnTo>
                    <a:pt x="1135754" y="0"/>
                  </a:lnTo>
                  <a:lnTo>
                    <a:pt x="1374516" y="238761"/>
                  </a:lnTo>
                  <a:lnTo>
                    <a:pt x="1613277" y="0"/>
                  </a:lnTo>
                  <a:lnTo>
                    <a:pt x="1861854" y="248577"/>
                  </a:lnTo>
                  <a:lnTo>
                    <a:pt x="1842470" y="268208"/>
                  </a:lnTo>
                  <a:lnTo>
                    <a:pt x="1613277" y="39017"/>
                  </a:lnTo>
                  <a:lnTo>
                    <a:pt x="1374516" y="277779"/>
                  </a:lnTo>
                  <a:lnTo>
                    <a:pt x="1135754" y="39017"/>
                  </a:lnTo>
                  <a:lnTo>
                    <a:pt x="896745" y="277779"/>
                  </a:lnTo>
                  <a:lnTo>
                    <a:pt x="657984" y="39017"/>
                  </a:lnTo>
                  <a:lnTo>
                    <a:pt x="419222" y="277779"/>
                  </a:lnTo>
                  <a:lnTo>
                    <a:pt x="180458" y="39017"/>
                  </a:lnTo>
                  <a:lnTo>
                    <a:pt x="0" y="219475"/>
                  </a:lnTo>
                  <a:lnTo>
                    <a:pt x="0" y="18045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wrap="square" rtlCol="0" anchor="ctr">
              <a:noAutofit/>
            </a:bodyPr>
            <a:lstStyle/>
            <a:p>
              <a:endParaRPr lang="en-US" dirty="0"/>
            </a:p>
          </p:txBody>
        </p:sp>
      </p:grpSp>
      <p:pic>
        <p:nvPicPr>
          <p:cNvPr id="5" name="Immagine 4" descr="Immagine che contiene edificio, esterni, facciata, piccolo&#10;&#10;Descrizione generata automaticamente">
            <a:extLst>
              <a:ext uri="{FF2B5EF4-FFF2-40B4-BE49-F238E27FC236}">
                <a16:creationId xmlns:a16="http://schemas.microsoft.com/office/drawing/2014/main" id="{FCA3F316-ECB0-2D47-AD07-CDD642D40BA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65367" y="1864214"/>
            <a:ext cx="3184752" cy="3217333"/>
          </a:xfrm>
          <a:prstGeom prst="rect">
            <a:avLst/>
          </a:prstGeom>
        </p:spPr>
      </p:pic>
      <p:grpSp>
        <p:nvGrpSpPr>
          <p:cNvPr id="22" name="Graphic 185">
            <a:extLst>
              <a:ext uri="{FF2B5EF4-FFF2-40B4-BE49-F238E27FC236}">
                <a16:creationId xmlns:a16="http://schemas.microsoft.com/office/drawing/2014/main" id="{582A903B-6B78-4F0A-B7C9-3D80499020B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0428634" y="5987064"/>
            <a:ext cx="1054466" cy="469689"/>
            <a:chOff x="9841624" y="4115729"/>
            <a:chExt cx="602169" cy="268223"/>
          </a:xfrm>
          <a:solidFill>
            <a:schemeClr val="tx1"/>
          </a:solidFill>
        </p:grpSpPr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D510EA93-8F64-42C8-A630-D449506E95E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841624" y="4115729"/>
              <a:ext cx="202882" cy="268223"/>
            </a:xfrm>
            <a:custGeom>
              <a:avLst/>
              <a:gdLst>
                <a:gd name="connsiteX0" fmla="*/ 20765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765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06CB53FC-E4DA-4001-928B-9998A85EA5B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941445" y="4115729"/>
              <a:ext cx="202882" cy="268223"/>
            </a:xfrm>
            <a:custGeom>
              <a:avLst/>
              <a:gdLst>
                <a:gd name="connsiteX0" fmla="*/ 20765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765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D210B969-4FDF-4AAC-9397-63D5434958D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041267" y="4115729"/>
              <a:ext cx="202882" cy="268223"/>
            </a:xfrm>
            <a:custGeom>
              <a:avLst/>
              <a:gdLst>
                <a:gd name="connsiteX0" fmla="*/ 20669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669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570B3EF0-84EA-4F47-86A3-1EA1F644A49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141090" y="4115729"/>
              <a:ext cx="202882" cy="268223"/>
            </a:xfrm>
            <a:custGeom>
              <a:avLst/>
              <a:gdLst>
                <a:gd name="connsiteX0" fmla="*/ 20669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669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259369A8-EF57-42A1-8EC8-F6A9F92A3AD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240911" y="4115729"/>
              <a:ext cx="202882" cy="268223"/>
            </a:xfrm>
            <a:custGeom>
              <a:avLst/>
              <a:gdLst>
                <a:gd name="connsiteX0" fmla="*/ 20669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669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7AD6B840-D2C8-6644-AB26-EC8AA77B72C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35686" y="1600239"/>
            <a:ext cx="5217173" cy="4689244"/>
          </a:xfrm>
        </p:spPr>
        <p:txBody>
          <a:bodyPr>
            <a:normAutofit fontScale="92500" lnSpcReduction="10000"/>
          </a:bodyPr>
          <a:lstStyle/>
          <a:p>
            <a:r>
              <a:rPr lang="it-IT" sz="2400" dirty="0"/>
              <a:t>Fino ad oggi le raccolte, su base volontaria, funzionano dove c’è una gara d’appalto i cui costi sono comunque sostenuti dal raccoglitore quasi sempre del terzo settore.</a:t>
            </a:r>
          </a:p>
          <a:p>
            <a:r>
              <a:rPr lang="it-IT" sz="2400" dirty="0"/>
              <a:t>L’approccio sociale delle raccolte permette una forte personalizzazione del servizio, un’integrazione rispetto ad altre  raccolte, soprattutto </a:t>
            </a:r>
            <a:r>
              <a:rPr lang="it-IT" sz="2400" dirty="0" err="1"/>
              <a:t>microraccolte</a:t>
            </a:r>
            <a:r>
              <a:rPr lang="it-IT" sz="2400" dirty="0"/>
              <a:t>, un rapporto diretto con una reti o progetti locali di riuso</a:t>
            </a:r>
          </a:p>
          <a:p>
            <a:r>
              <a:rPr lang="it-IT" sz="2400" dirty="0"/>
              <a:t>Garantisce un presidio della filiera, ma è in totale balìa del mercato senza però poterne governare l’andamento occupandosi solo di un pezzo della stessa</a:t>
            </a:r>
          </a:p>
        </p:txBody>
      </p:sp>
    </p:spTree>
    <p:extLst>
      <p:ext uri="{BB962C8B-B14F-4D97-AF65-F5344CB8AC3E}">
        <p14:creationId xmlns:p14="http://schemas.microsoft.com/office/powerpoint/2010/main" val="6722712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2" name="Rectangle 11">
            <a:extLst>
              <a:ext uri="{FF2B5EF4-FFF2-40B4-BE49-F238E27FC236}">
                <a16:creationId xmlns:a16="http://schemas.microsoft.com/office/drawing/2014/main" id="{5A0118C5-4F8D-4CF4-BADD-53FEACC6C42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5A92CA7F-B210-514A-A154-2290771400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44751" y="568517"/>
            <a:ext cx="6161004" cy="886379"/>
          </a:xfrm>
        </p:spPr>
        <p:txBody>
          <a:bodyPr>
            <a:normAutofit/>
          </a:bodyPr>
          <a:lstStyle/>
          <a:p>
            <a:r>
              <a:rPr lang="it-IT" sz="3400" dirty="0"/>
              <a:t>I costi e le incertezze della filiera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5C880D58-0477-47F1-B3CB-4B301794116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263593"/>
            <a:ext cx="1861854" cy="717514"/>
            <a:chOff x="0" y="377893"/>
            <a:chExt cx="1861854" cy="717514"/>
          </a:xfrm>
          <a:solidFill>
            <a:schemeClr val="tx1"/>
          </a:solidFill>
        </p:grpSpPr>
        <p:sp>
          <p:nvSpPr>
            <p:cNvPr id="46" name="Freeform: Shape 14">
              <a:extLst>
                <a:ext uri="{FF2B5EF4-FFF2-40B4-BE49-F238E27FC236}">
                  <a16:creationId xmlns:a16="http://schemas.microsoft.com/office/drawing/2014/main" id="{C5A741B9-65EC-4C5B-9FE0-4A18575771A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377893"/>
              <a:ext cx="1861854" cy="277779"/>
            </a:xfrm>
            <a:custGeom>
              <a:avLst/>
              <a:gdLst>
                <a:gd name="connsiteX0" fmla="*/ 180458 w 1861854"/>
                <a:gd name="connsiteY0" fmla="*/ 0 h 277779"/>
                <a:gd name="connsiteX1" fmla="*/ 419222 w 1861854"/>
                <a:gd name="connsiteY1" fmla="*/ 238761 h 277779"/>
                <a:gd name="connsiteX2" fmla="*/ 657984 w 1861854"/>
                <a:gd name="connsiteY2" fmla="*/ 0 h 277779"/>
                <a:gd name="connsiteX3" fmla="*/ 896745 w 1861854"/>
                <a:gd name="connsiteY3" fmla="*/ 238761 h 277779"/>
                <a:gd name="connsiteX4" fmla="*/ 1135754 w 1861854"/>
                <a:gd name="connsiteY4" fmla="*/ 0 h 277779"/>
                <a:gd name="connsiteX5" fmla="*/ 1374516 w 1861854"/>
                <a:gd name="connsiteY5" fmla="*/ 238761 h 277779"/>
                <a:gd name="connsiteX6" fmla="*/ 1613277 w 1861854"/>
                <a:gd name="connsiteY6" fmla="*/ 0 h 277779"/>
                <a:gd name="connsiteX7" fmla="*/ 1861854 w 1861854"/>
                <a:gd name="connsiteY7" fmla="*/ 248577 h 277779"/>
                <a:gd name="connsiteX8" fmla="*/ 1842470 w 1861854"/>
                <a:gd name="connsiteY8" fmla="*/ 267963 h 277779"/>
                <a:gd name="connsiteX9" fmla="*/ 1613277 w 1861854"/>
                <a:gd name="connsiteY9" fmla="*/ 39017 h 277779"/>
                <a:gd name="connsiteX10" fmla="*/ 1374516 w 1861854"/>
                <a:gd name="connsiteY10" fmla="*/ 277779 h 277779"/>
                <a:gd name="connsiteX11" fmla="*/ 1135754 w 1861854"/>
                <a:gd name="connsiteY11" fmla="*/ 39017 h 277779"/>
                <a:gd name="connsiteX12" fmla="*/ 896745 w 1861854"/>
                <a:gd name="connsiteY12" fmla="*/ 277779 h 277779"/>
                <a:gd name="connsiteX13" fmla="*/ 657984 w 1861854"/>
                <a:gd name="connsiteY13" fmla="*/ 39017 h 277779"/>
                <a:gd name="connsiteX14" fmla="*/ 419222 w 1861854"/>
                <a:gd name="connsiteY14" fmla="*/ 277779 h 277779"/>
                <a:gd name="connsiteX15" fmla="*/ 180458 w 1861854"/>
                <a:gd name="connsiteY15" fmla="*/ 39017 h 277779"/>
                <a:gd name="connsiteX16" fmla="*/ 0 w 1861854"/>
                <a:gd name="connsiteY16" fmla="*/ 219283 h 277779"/>
                <a:gd name="connsiteX17" fmla="*/ 0 w 1861854"/>
                <a:gd name="connsiteY17" fmla="*/ 180458 h 2777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861854" h="277779">
                  <a:moveTo>
                    <a:pt x="180458" y="0"/>
                  </a:moveTo>
                  <a:lnTo>
                    <a:pt x="419222" y="238761"/>
                  </a:lnTo>
                  <a:lnTo>
                    <a:pt x="657984" y="0"/>
                  </a:lnTo>
                  <a:lnTo>
                    <a:pt x="896745" y="238761"/>
                  </a:lnTo>
                  <a:lnTo>
                    <a:pt x="1135754" y="0"/>
                  </a:lnTo>
                  <a:lnTo>
                    <a:pt x="1374516" y="238761"/>
                  </a:lnTo>
                  <a:lnTo>
                    <a:pt x="1613277" y="0"/>
                  </a:lnTo>
                  <a:lnTo>
                    <a:pt x="1861854" y="248577"/>
                  </a:lnTo>
                  <a:lnTo>
                    <a:pt x="1842470" y="267963"/>
                  </a:lnTo>
                  <a:lnTo>
                    <a:pt x="1613277" y="39017"/>
                  </a:lnTo>
                  <a:lnTo>
                    <a:pt x="1374516" y="277779"/>
                  </a:lnTo>
                  <a:lnTo>
                    <a:pt x="1135754" y="39017"/>
                  </a:lnTo>
                  <a:lnTo>
                    <a:pt x="896745" y="277779"/>
                  </a:lnTo>
                  <a:lnTo>
                    <a:pt x="657984" y="39017"/>
                  </a:lnTo>
                  <a:lnTo>
                    <a:pt x="419222" y="277779"/>
                  </a:lnTo>
                  <a:lnTo>
                    <a:pt x="180458" y="39017"/>
                  </a:lnTo>
                  <a:lnTo>
                    <a:pt x="0" y="219283"/>
                  </a:lnTo>
                  <a:lnTo>
                    <a:pt x="0" y="18045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wrap="square" rtlCol="0" anchor="ctr">
              <a:noAutofit/>
            </a:bodyPr>
            <a:lstStyle/>
            <a:p>
              <a:endParaRPr lang="en-US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C0BB4301-41FA-4453-956F-A11CC664B68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17628"/>
              <a:ext cx="1861854" cy="277779"/>
            </a:xfrm>
            <a:custGeom>
              <a:avLst/>
              <a:gdLst>
                <a:gd name="connsiteX0" fmla="*/ 180458 w 1861854"/>
                <a:gd name="connsiteY0" fmla="*/ 0 h 277779"/>
                <a:gd name="connsiteX1" fmla="*/ 419222 w 1861854"/>
                <a:gd name="connsiteY1" fmla="*/ 238761 h 277779"/>
                <a:gd name="connsiteX2" fmla="*/ 657984 w 1861854"/>
                <a:gd name="connsiteY2" fmla="*/ 0 h 277779"/>
                <a:gd name="connsiteX3" fmla="*/ 896745 w 1861854"/>
                <a:gd name="connsiteY3" fmla="*/ 238761 h 277779"/>
                <a:gd name="connsiteX4" fmla="*/ 1135754 w 1861854"/>
                <a:gd name="connsiteY4" fmla="*/ 0 h 277779"/>
                <a:gd name="connsiteX5" fmla="*/ 1374516 w 1861854"/>
                <a:gd name="connsiteY5" fmla="*/ 238761 h 277779"/>
                <a:gd name="connsiteX6" fmla="*/ 1613277 w 1861854"/>
                <a:gd name="connsiteY6" fmla="*/ 0 h 277779"/>
                <a:gd name="connsiteX7" fmla="*/ 1861854 w 1861854"/>
                <a:gd name="connsiteY7" fmla="*/ 248577 h 277779"/>
                <a:gd name="connsiteX8" fmla="*/ 1842470 w 1861854"/>
                <a:gd name="connsiteY8" fmla="*/ 268208 h 277779"/>
                <a:gd name="connsiteX9" fmla="*/ 1613277 w 1861854"/>
                <a:gd name="connsiteY9" fmla="*/ 39017 h 277779"/>
                <a:gd name="connsiteX10" fmla="*/ 1374516 w 1861854"/>
                <a:gd name="connsiteY10" fmla="*/ 277779 h 277779"/>
                <a:gd name="connsiteX11" fmla="*/ 1135754 w 1861854"/>
                <a:gd name="connsiteY11" fmla="*/ 39017 h 277779"/>
                <a:gd name="connsiteX12" fmla="*/ 896745 w 1861854"/>
                <a:gd name="connsiteY12" fmla="*/ 277779 h 277779"/>
                <a:gd name="connsiteX13" fmla="*/ 657984 w 1861854"/>
                <a:gd name="connsiteY13" fmla="*/ 39017 h 277779"/>
                <a:gd name="connsiteX14" fmla="*/ 419222 w 1861854"/>
                <a:gd name="connsiteY14" fmla="*/ 277779 h 277779"/>
                <a:gd name="connsiteX15" fmla="*/ 180458 w 1861854"/>
                <a:gd name="connsiteY15" fmla="*/ 39017 h 277779"/>
                <a:gd name="connsiteX16" fmla="*/ 0 w 1861854"/>
                <a:gd name="connsiteY16" fmla="*/ 219475 h 277779"/>
                <a:gd name="connsiteX17" fmla="*/ 0 w 1861854"/>
                <a:gd name="connsiteY17" fmla="*/ 180458 h 2777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861854" h="277779">
                  <a:moveTo>
                    <a:pt x="180458" y="0"/>
                  </a:moveTo>
                  <a:lnTo>
                    <a:pt x="419222" y="238761"/>
                  </a:lnTo>
                  <a:lnTo>
                    <a:pt x="657984" y="0"/>
                  </a:lnTo>
                  <a:lnTo>
                    <a:pt x="896745" y="238761"/>
                  </a:lnTo>
                  <a:lnTo>
                    <a:pt x="1135754" y="0"/>
                  </a:lnTo>
                  <a:lnTo>
                    <a:pt x="1374516" y="238761"/>
                  </a:lnTo>
                  <a:lnTo>
                    <a:pt x="1613277" y="0"/>
                  </a:lnTo>
                  <a:lnTo>
                    <a:pt x="1861854" y="248577"/>
                  </a:lnTo>
                  <a:lnTo>
                    <a:pt x="1842470" y="268208"/>
                  </a:lnTo>
                  <a:lnTo>
                    <a:pt x="1613277" y="39017"/>
                  </a:lnTo>
                  <a:lnTo>
                    <a:pt x="1374516" y="277779"/>
                  </a:lnTo>
                  <a:lnTo>
                    <a:pt x="1135754" y="39017"/>
                  </a:lnTo>
                  <a:lnTo>
                    <a:pt x="896745" y="277779"/>
                  </a:lnTo>
                  <a:lnTo>
                    <a:pt x="657984" y="39017"/>
                  </a:lnTo>
                  <a:lnTo>
                    <a:pt x="419222" y="277779"/>
                  </a:lnTo>
                  <a:lnTo>
                    <a:pt x="180458" y="39017"/>
                  </a:lnTo>
                  <a:lnTo>
                    <a:pt x="0" y="219475"/>
                  </a:lnTo>
                  <a:lnTo>
                    <a:pt x="0" y="18045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wrap="square" rtlCol="0" anchor="ctr">
              <a:noAutofit/>
            </a:bodyPr>
            <a:lstStyle/>
            <a:p>
              <a:endParaRPr lang="en-US" dirty="0"/>
            </a:p>
          </p:txBody>
        </p:sp>
      </p:grpSp>
      <p:pic>
        <p:nvPicPr>
          <p:cNvPr id="5" name="Immagine 4" descr="Immagine che contiene persona, erba, esterni, sedendo&#10;&#10;Descrizione generata automaticamente">
            <a:extLst>
              <a:ext uri="{FF2B5EF4-FFF2-40B4-BE49-F238E27FC236}">
                <a16:creationId xmlns:a16="http://schemas.microsoft.com/office/drawing/2014/main" id="{75104A09-A435-DA4D-A2A8-79A4F26AC59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0749" r="23251" b="2"/>
          <a:stretch/>
        </p:blipFill>
        <p:spPr>
          <a:xfrm>
            <a:off x="235534" y="1009050"/>
            <a:ext cx="3296556" cy="3296556"/>
          </a:xfrm>
          <a:custGeom>
            <a:avLst/>
            <a:gdLst/>
            <a:ahLst/>
            <a:cxnLst/>
            <a:rect l="l" t="t" r="r" b="b"/>
            <a:pathLst>
              <a:path w="2388070" h="2388070">
                <a:moveTo>
                  <a:pt x="1194035" y="0"/>
                </a:moveTo>
                <a:cubicBezTo>
                  <a:pt x="1853482" y="0"/>
                  <a:pt x="2388070" y="534588"/>
                  <a:pt x="2388070" y="1194035"/>
                </a:cubicBezTo>
                <a:cubicBezTo>
                  <a:pt x="2388070" y="1853482"/>
                  <a:pt x="1853482" y="2388070"/>
                  <a:pt x="1194035" y="2388070"/>
                </a:cubicBezTo>
                <a:cubicBezTo>
                  <a:pt x="534588" y="2388070"/>
                  <a:pt x="0" y="1853482"/>
                  <a:pt x="0" y="1194035"/>
                </a:cubicBezTo>
                <a:cubicBezTo>
                  <a:pt x="0" y="534588"/>
                  <a:pt x="534588" y="0"/>
                  <a:pt x="1194035" y="0"/>
                </a:cubicBezTo>
                <a:close/>
              </a:path>
            </a:pathLst>
          </a:custGeom>
          <a:ln w="28575">
            <a:noFill/>
          </a:ln>
        </p:spPr>
      </p:pic>
      <p:sp>
        <p:nvSpPr>
          <p:cNvPr id="18" name="Graphic 212">
            <a:extLst>
              <a:ext uri="{FF2B5EF4-FFF2-40B4-BE49-F238E27FC236}">
                <a16:creationId xmlns:a16="http://schemas.microsoft.com/office/drawing/2014/main" id="{877E3FF1-E4B8-49CB-9DD6-7D2067808FF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119510" y="2210504"/>
            <a:ext cx="413564" cy="413564"/>
          </a:xfrm>
          <a:custGeom>
            <a:avLst/>
            <a:gdLst>
              <a:gd name="connsiteX0" fmla="*/ 403574 w 807148"/>
              <a:gd name="connsiteY0" fmla="*/ 0 h 807148"/>
              <a:gd name="connsiteX1" fmla="*/ 0 w 807148"/>
              <a:gd name="connsiteY1" fmla="*/ 403574 h 807148"/>
              <a:gd name="connsiteX2" fmla="*/ 403574 w 807148"/>
              <a:gd name="connsiteY2" fmla="*/ 807149 h 807148"/>
              <a:gd name="connsiteX3" fmla="*/ 807149 w 807148"/>
              <a:gd name="connsiteY3" fmla="*/ 403574 h 807148"/>
              <a:gd name="connsiteX4" fmla="*/ 403574 w 807148"/>
              <a:gd name="connsiteY4" fmla="*/ 0 h 807148"/>
              <a:gd name="connsiteX5" fmla="*/ 403574 w 807148"/>
              <a:gd name="connsiteY5" fmla="*/ 667988 h 807148"/>
              <a:gd name="connsiteX6" fmla="*/ 139160 w 807148"/>
              <a:gd name="connsiteY6" fmla="*/ 403574 h 807148"/>
              <a:gd name="connsiteX7" fmla="*/ 403574 w 807148"/>
              <a:gd name="connsiteY7" fmla="*/ 139160 h 807148"/>
              <a:gd name="connsiteX8" fmla="*/ 667988 w 807148"/>
              <a:gd name="connsiteY8" fmla="*/ 403574 h 807148"/>
              <a:gd name="connsiteX9" fmla="*/ 403574 w 807148"/>
              <a:gd name="connsiteY9" fmla="*/ 667988 h 8071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807148" h="807148">
                <a:moveTo>
                  <a:pt x="403574" y="0"/>
                </a:moveTo>
                <a:cubicBezTo>
                  <a:pt x="180689" y="0"/>
                  <a:pt x="0" y="180689"/>
                  <a:pt x="0" y="403574"/>
                </a:cubicBezTo>
                <a:cubicBezTo>
                  <a:pt x="0" y="626459"/>
                  <a:pt x="180689" y="807149"/>
                  <a:pt x="403574" y="807149"/>
                </a:cubicBezTo>
                <a:cubicBezTo>
                  <a:pt x="626459" y="807149"/>
                  <a:pt x="807149" y="626459"/>
                  <a:pt x="807149" y="403574"/>
                </a:cubicBezTo>
                <a:cubicBezTo>
                  <a:pt x="807149" y="180689"/>
                  <a:pt x="626459" y="0"/>
                  <a:pt x="403574" y="0"/>
                </a:cubicBezTo>
                <a:close/>
                <a:moveTo>
                  <a:pt x="403574" y="667988"/>
                </a:moveTo>
                <a:cubicBezTo>
                  <a:pt x="257556" y="667988"/>
                  <a:pt x="139160" y="549593"/>
                  <a:pt x="139160" y="403574"/>
                </a:cubicBezTo>
                <a:cubicBezTo>
                  <a:pt x="139160" y="257556"/>
                  <a:pt x="257556" y="139160"/>
                  <a:pt x="403574" y="139160"/>
                </a:cubicBezTo>
                <a:cubicBezTo>
                  <a:pt x="549593" y="139160"/>
                  <a:pt x="667988" y="257556"/>
                  <a:pt x="667988" y="403574"/>
                </a:cubicBezTo>
                <a:cubicBezTo>
                  <a:pt x="667988" y="549593"/>
                  <a:pt x="549593" y="667988"/>
                  <a:pt x="403574" y="667988"/>
                </a:cubicBezTo>
                <a:close/>
              </a:path>
            </a:pathLst>
          </a:custGeom>
          <a:solidFill>
            <a:srgbClr val="FFFFFF"/>
          </a:solidFill>
          <a:ln w="28575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20" name="Graphic 212">
            <a:extLst>
              <a:ext uri="{FF2B5EF4-FFF2-40B4-BE49-F238E27FC236}">
                <a16:creationId xmlns:a16="http://schemas.microsoft.com/office/drawing/2014/main" id="{30BDE8C6-094E-46E6-BD5E-75FAB4F7CA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119510" y="2210504"/>
            <a:ext cx="413564" cy="413564"/>
          </a:xfrm>
          <a:custGeom>
            <a:avLst/>
            <a:gdLst>
              <a:gd name="connsiteX0" fmla="*/ 403574 w 807148"/>
              <a:gd name="connsiteY0" fmla="*/ 0 h 807148"/>
              <a:gd name="connsiteX1" fmla="*/ 0 w 807148"/>
              <a:gd name="connsiteY1" fmla="*/ 403574 h 807148"/>
              <a:gd name="connsiteX2" fmla="*/ 403574 w 807148"/>
              <a:gd name="connsiteY2" fmla="*/ 807149 h 807148"/>
              <a:gd name="connsiteX3" fmla="*/ 807149 w 807148"/>
              <a:gd name="connsiteY3" fmla="*/ 403574 h 807148"/>
              <a:gd name="connsiteX4" fmla="*/ 403574 w 807148"/>
              <a:gd name="connsiteY4" fmla="*/ 0 h 807148"/>
              <a:gd name="connsiteX5" fmla="*/ 403574 w 807148"/>
              <a:gd name="connsiteY5" fmla="*/ 667988 h 807148"/>
              <a:gd name="connsiteX6" fmla="*/ 139160 w 807148"/>
              <a:gd name="connsiteY6" fmla="*/ 403574 h 807148"/>
              <a:gd name="connsiteX7" fmla="*/ 403574 w 807148"/>
              <a:gd name="connsiteY7" fmla="*/ 139160 h 807148"/>
              <a:gd name="connsiteX8" fmla="*/ 667988 w 807148"/>
              <a:gd name="connsiteY8" fmla="*/ 403574 h 807148"/>
              <a:gd name="connsiteX9" fmla="*/ 403574 w 807148"/>
              <a:gd name="connsiteY9" fmla="*/ 667988 h 8071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807148" h="807148">
                <a:moveTo>
                  <a:pt x="403574" y="0"/>
                </a:moveTo>
                <a:cubicBezTo>
                  <a:pt x="180689" y="0"/>
                  <a:pt x="0" y="180689"/>
                  <a:pt x="0" y="403574"/>
                </a:cubicBezTo>
                <a:cubicBezTo>
                  <a:pt x="0" y="626459"/>
                  <a:pt x="180689" y="807149"/>
                  <a:pt x="403574" y="807149"/>
                </a:cubicBezTo>
                <a:cubicBezTo>
                  <a:pt x="626459" y="807149"/>
                  <a:pt x="807149" y="626459"/>
                  <a:pt x="807149" y="403574"/>
                </a:cubicBezTo>
                <a:cubicBezTo>
                  <a:pt x="807149" y="180689"/>
                  <a:pt x="626459" y="0"/>
                  <a:pt x="403574" y="0"/>
                </a:cubicBezTo>
                <a:close/>
                <a:moveTo>
                  <a:pt x="403574" y="667988"/>
                </a:moveTo>
                <a:cubicBezTo>
                  <a:pt x="257556" y="667988"/>
                  <a:pt x="139160" y="549593"/>
                  <a:pt x="139160" y="403574"/>
                </a:cubicBezTo>
                <a:cubicBezTo>
                  <a:pt x="139160" y="257556"/>
                  <a:pt x="257556" y="139160"/>
                  <a:pt x="403574" y="139160"/>
                </a:cubicBezTo>
                <a:cubicBezTo>
                  <a:pt x="549593" y="139160"/>
                  <a:pt x="667988" y="257556"/>
                  <a:pt x="667988" y="403574"/>
                </a:cubicBezTo>
                <a:cubicBezTo>
                  <a:pt x="667988" y="549593"/>
                  <a:pt x="549593" y="667988"/>
                  <a:pt x="403574" y="667988"/>
                </a:cubicBezTo>
                <a:close/>
              </a:path>
            </a:pathLst>
          </a:custGeom>
          <a:solidFill>
            <a:schemeClr val="accent1">
              <a:alpha val="2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pic>
        <p:nvPicPr>
          <p:cNvPr id="7" name="Immagine 6" descr="Immagine che contiene mappa&#10;&#10;Descrizione generata automaticamente">
            <a:extLst>
              <a:ext uri="{FF2B5EF4-FFF2-40B4-BE49-F238E27FC236}">
                <a16:creationId xmlns:a16="http://schemas.microsoft.com/office/drawing/2014/main" id="{5EDFBE0F-0B2A-A045-B1AD-B829479B7C7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7423" r="1" b="36328"/>
          <a:stretch/>
        </p:blipFill>
        <p:spPr>
          <a:xfrm>
            <a:off x="2841433" y="3429000"/>
            <a:ext cx="2965878" cy="2965878"/>
          </a:xfrm>
          <a:custGeom>
            <a:avLst/>
            <a:gdLst/>
            <a:ahLst/>
            <a:cxnLst/>
            <a:rect l="l" t="t" r="r" b="b"/>
            <a:pathLst>
              <a:path w="2388070" h="2388070">
                <a:moveTo>
                  <a:pt x="1194035" y="0"/>
                </a:moveTo>
                <a:cubicBezTo>
                  <a:pt x="1853482" y="0"/>
                  <a:pt x="2388070" y="534588"/>
                  <a:pt x="2388070" y="1194035"/>
                </a:cubicBezTo>
                <a:cubicBezTo>
                  <a:pt x="2388070" y="1853482"/>
                  <a:pt x="1853482" y="2388070"/>
                  <a:pt x="1194035" y="2388070"/>
                </a:cubicBezTo>
                <a:cubicBezTo>
                  <a:pt x="534588" y="2388070"/>
                  <a:pt x="0" y="1853482"/>
                  <a:pt x="0" y="1194035"/>
                </a:cubicBezTo>
                <a:cubicBezTo>
                  <a:pt x="0" y="534588"/>
                  <a:pt x="534588" y="0"/>
                  <a:pt x="1194035" y="0"/>
                </a:cubicBezTo>
                <a:close/>
              </a:path>
            </a:pathLst>
          </a:custGeom>
          <a:ln w="28575">
            <a:noFill/>
          </a:ln>
        </p:spPr>
      </p:pic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5B143AB2-B53B-814B-93BF-B9E00814775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34868" y="1820369"/>
            <a:ext cx="5217173" cy="4351338"/>
          </a:xfrm>
        </p:spPr>
        <p:txBody>
          <a:bodyPr>
            <a:normAutofit/>
          </a:bodyPr>
          <a:lstStyle/>
          <a:p>
            <a:r>
              <a:rPr lang="it-IT" sz="2600"/>
              <a:t>La volontarietà delle raccolte ha aperto spazi a percorsi di illegalità che pesano su chi agisce correttamente;</a:t>
            </a:r>
          </a:p>
          <a:p>
            <a:r>
              <a:rPr lang="it-IT" sz="2600"/>
              <a:t>I quantitativi non regolari sono quelli che in caso di mercato dinamico sottraggono spazi a chi opera legalmente al contrario in caso di blocco, come oggi, saturano gli stoccaggi o restano per strada</a:t>
            </a:r>
          </a:p>
        </p:txBody>
      </p:sp>
      <p:grpSp>
        <p:nvGrpSpPr>
          <p:cNvPr id="22" name="Graphic 185">
            <a:extLst>
              <a:ext uri="{FF2B5EF4-FFF2-40B4-BE49-F238E27FC236}">
                <a16:creationId xmlns:a16="http://schemas.microsoft.com/office/drawing/2014/main" id="{582A903B-6B78-4F0A-B7C9-3D80499020B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0428634" y="5987064"/>
            <a:ext cx="1054466" cy="469689"/>
            <a:chOff x="9841624" y="4115729"/>
            <a:chExt cx="602169" cy="268223"/>
          </a:xfrm>
          <a:solidFill>
            <a:schemeClr val="tx1"/>
          </a:solidFill>
        </p:grpSpPr>
        <p:sp>
          <p:nvSpPr>
            <p:cNvPr id="47" name="Freeform: Shape 22">
              <a:extLst>
                <a:ext uri="{FF2B5EF4-FFF2-40B4-BE49-F238E27FC236}">
                  <a16:creationId xmlns:a16="http://schemas.microsoft.com/office/drawing/2014/main" id="{D510EA93-8F64-42C8-A630-D449506E95E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841624" y="4115729"/>
              <a:ext cx="202882" cy="268223"/>
            </a:xfrm>
            <a:custGeom>
              <a:avLst/>
              <a:gdLst>
                <a:gd name="connsiteX0" fmla="*/ 20765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765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06CB53FC-E4DA-4001-928B-9998A85EA5B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941445" y="4115729"/>
              <a:ext cx="202882" cy="268223"/>
            </a:xfrm>
            <a:custGeom>
              <a:avLst/>
              <a:gdLst>
                <a:gd name="connsiteX0" fmla="*/ 20765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765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8" name="Freeform: Shape 24">
              <a:extLst>
                <a:ext uri="{FF2B5EF4-FFF2-40B4-BE49-F238E27FC236}">
                  <a16:creationId xmlns:a16="http://schemas.microsoft.com/office/drawing/2014/main" id="{D210B969-4FDF-4AAC-9397-63D5434958D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041267" y="4115729"/>
              <a:ext cx="202882" cy="268223"/>
            </a:xfrm>
            <a:custGeom>
              <a:avLst/>
              <a:gdLst>
                <a:gd name="connsiteX0" fmla="*/ 20669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669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570B3EF0-84EA-4F47-86A3-1EA1F644A49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141090" y="4115729"/>
              <a:ext cx="202882" cy="268223"/>
            </a:xfrm>
            <a:custGeom>
              <a:avLst/>
              <a:gdLst>
                <a:gd name="connsiteX0" fmla="*/ 20669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669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9" name="Freeform: Shape 26">
              <a:extLst>
                <a:ext uri="{FF2B5EF4-FFF2-40B4-BE49-F238E27FC236}">
                  <a16:creationId xmlns:a16="http://schemas.microsoft.com/office/drawing/2014/main" id="{259369A8-EF57-42A1-8EC8-F6A9F92A3AD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240911" y="4115729"/>
              <a:ext cx="202882" cy="268223"/>
            </a:xfrm>
            <a:custGeom>
              <a:avLst/>
              <a:gdLst>
                <a:gd name="connsiteX0" fmla="*/ 20669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669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7192875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35" name="Rectangle 134">
            <a:extLst>
              <a:ext uri="{FF2B5EF4-FFF2-40B4-BE49-F238E27FC236}">
                <a16:creationId xmlns:a16="http://schemas.microsoft.com/office/drawing/2014/main" id="{5A0118C5-4F8D-4CF4-BADD-53FEACC6C42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44847A4F-E2F8-D84A-B9DD-E3638014BA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4865" y="568517"/>
            <a:ext cx="5248221" cy="886379"/>
          </a:xfrm>
        </p:spPr>
        <p:txBody>
          <a:bodyPr>
            <a:normAutofit/>
          </a:bodyPr>
          <a:lstStyle/>
          <a:p>
            <a:r>
              <a:rPr lang="it-IT" sz="2800"/>
              <a:t>I costi e le incertezze della filiera</a:t>
            </a:r>
          </a:p>
        </p:txBody>
      </p:sp>
      <p:pic>
        <p:nvPicPr>
          <p:cNvPr id="2050" name="Picture 2" descr="Raccolta di indumenti Caritas, migliaia di donatori per 600 tonnellate tra  tessili, scarpe e borse - Locale - Alto Adige">
            <a:extLst>
              <a:ext uri="{FF2B5EF4-FFF2-40B4-BE49-F238E27FC236}">
                <a16:creationId xmlns:a16="http://schemas.microsoft.com/office/drawing/2014/main" id="{E6886726-1A4C-9845-817C-B0B21F6C063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541" r="13710" b="1"/>
          <a:stretch/>
        </p:blipFill>
        <p:spPr bwMode="auto">
          <a:xfrm>
            <a:off x="739959" y="1095407"/>
            <a:ext cx="4754947" cy="4754947"/>
          </a:xfrm>
          <a:custGeom>
            <a:avLst/>
            <a:gdLst/>
            <a:ahLst/>
            <a:cxnLst/>
            <a:rect l="l" t="t" r="r" b="b"/>
            <a:pathLst>
              <a:path w="2388070" h="2388070">
                <a:moveTo>
                  <a:pt x="1194035" y="0"/>
                </a:moveTo>
                <a:cubicBezTo>
                  <a:pt x="1853482" y="0"/>
                  <a:pt x="2388070" y="534588"/>
                  <a:pt x="2388070" y="1194035"/>
                </a:cubicBezTo>
                <a:cubicBezTo>
                  <a:pt x="2388070" y="1853482"/>
                  <a:pt x="1853482" y="2388070"/>
                  <a:pt x="1194035" y="2388070"/>
                </a:cubicBezTo>
                <a:cubicBezTo>
                  <a:pt x="534588" y="2388070"/>
                  <a:pt x="0" y="1853482"/>
                  <a:pt x="0" y="1194035"/>
                </a:cubicBezTo>
                <a:cubicBezTo>
                  <a:pt x="0" y="534588"/>
                  <a:pt x="534588" y="0"/>
                  <a:pt x="1194035" y="0"/>
                </a:cubicBezTo>
                <a:close/>
              </a:path>
            </a:pathLst>
          </a:custGeom>
          <a:noFill/>
          <a:ln w="28575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37" name="Group 136">
            <a:extLst>
              <a:ext uri="{FF2B5EF4-FFF2-40B4-BE49-F238E27FC236}">
                <a16:creationId xmlns:a16="http://schemas.microsoft.com/office/drawing/2014/main" id="{B894EFA8-F425-4D19-A94B-445388B31E2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377893"/>
            <a:ext cx="1861854" cy="717514"/>
            <a:chOff x="0" y="377893"/>
            <a:chExt cx="1861854" cy="717514"/>
          </a:xfrm>
          <a:solidFill>
            <a:schemeClr val="tx1"/>
          </a:solidFill>
        </p:grpSpPr>
        <p:sp>
          <p:nvSpPr>
            <p:cNvPr id="138" name="Freeform: Shape 137">
              <a:extLst>
                <a:ext uri="{FF2B5EF4-FFF2-40B4-BE49-F238E27FC236}">
                  <a16:creationId xmlns:a16="http://schemas.microsoft.com/office/drawing/2014/main" id="{C5A741B9-65EC-4C5B-9FE0-4A18575771A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377893"/>
              <a:ext cx="1861854" cy="277779"/>
            </a:xfrm>
            <a:custGeom>
              <a:avLst/>
              <a:gdLst>
                <a:gd name="connsiteX0" fmla="*/ 180458 w 1861854"/>
                <a:gd name="connsiteY0" fmla="*/ 0 h 277779"/>
                <a:gd name="connsiteX1" fmla="*/ 419222 w 1861854"/>
                <a:gd name="connsiteY1" fmla="*/ 238761 h 277779"/>
                <a:gd name="connsiteX2" fmla="*/ 657984 w 1861854"/>
                <a:gd name="connsiteY2" fmla="*/ 0 h 277779"/>
                <a:gd name="connsiteX3" fmla="*/ 896745 w 1861854"/>
                <a:gd name="connsiteY3" fmla="*/ 238761 h 277779"/>
                <a:gd name="connsiteX4" fmla="*/ 1135754 w 1861854"/>
                <a:gd name="connsiteY4" fmla="*/ 0 h 277779"/>
                <a:gd name="connsiteX5" fmla="*/ 1374516 w 1861854"/>
                <a:gd name="connsiteY5" fmla="*/ 238761 h 277779"/>
                <a:gd name="connsiteX6" fmla="*/ 1613277 w 1861854"/>
                <a:gd name="connsiteY6" fmla="*/ 0 h 277779"/>
                <a:gd name="connsiteX7" fmla="*/ 1861854 w 1861854"/>
                <a:gd name="connsiteY7" fmla="*/ 248577 h 277779"/>
                <a:gd name="connsiteX8" fmla="*/ 1842470 w 1861854"/>
                <a:gd name="connsiteY8" fmla="*/ 267963 h 277779"/>
                <a:gd name="connsiteX9" fmla="*/ 1613277 w 1861854"/>
                <a:gd name="connsiteY9" fmla="*/ 39017 h 277779"/>
                <a:gd name="connsiteX10" fmla="*/ 1374516 w 1861854"/>
                <a:gd name="connsiteY10" fmla="*/ 277779 h 277779"/>
                <a:gd name="connsiteX11" fmla="*/ 1135754 w 1861854"/>
                <a:gd name="connsiteY11" fmla="*/ 39017 h 277779"/>
                <a:gd name="connsiteX12" fmla="*/ 896745 w 1861854"/>
                <a:gd name="connsiteY12" fmla="*/ 277779 h 277779"/>
                <a:gd name="connsiteX13" fmla="*/ 657984 w 1861854"/>
                <a:gd name="connsiteY13" fmla="*/ 39017 h 277779"/>
                <a:gd name="connsiteX14" fmla="*/ 419222 w 1861854"/>
                <a:gd name="connsiteY14" fmla="*/ 277779 h 277779"/>
                <a:gd name="connsiteX15" fmla="*/ 180458 w 1861854"/>
                <a:gd name="connsiteY15" fmla="*/ 39017 h 277779"/>
                <a:gd name="connsiteX16" fmla="*/ 0 w 1861854"/>
                <a:gd name="connsiteY16" fmla="*/ 219283 h 277779"/>
                <a:gd name="connsiteX17" fmla="*/ 0 w 1861854"/>
                <a:gd name="connsiteY17" fmla="*/ 180458 h 2777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861854" h="277779">
                  <a:moveTo>
                    <a:pt x="180458" y="0"/>
                  </a:moveTo>
                  <a:lnTo>
                    <a:pt x="419222" y="238761"/>
                  </a:lnTo>
                  <a:lnTo>
                    <a:pt x="657984" y="0"/>
                  </a:lnTo>
                  <a:lnTo>
                    <a:pt x="896745" y="238761"/>
                  </a:lnTo>
                  <a:lnTo>
                    <a:pt x="1135754" y="0"/>
                  </a:lnTo>
                  <a:lnTo>
                    <a:pt x="1374516" y="238761"/>
                  </a:lnTo>
                  <a:lnTo>
                    <a:pt x="1613277" y="0"/>
                  </a:lnTo>
                  <a:lnTo>
                    <a:pt x="1861854" y="248577"/>
                  </a:lnTo>
                  <a:lnTo>
                    <a:pt x="1842470" y="267963"/>
                  </a:lnTo>
                  <a:lnTo>
                    <a:pt x="1613277" y="39017"/>
                  </a:lnTo>
                  <a:lnTo>
                    <a:pt x="1374516" y="277779"/>
                  </a:lnTo>
                  <a:lnTo>
                    <a:pt x="1135754" y="39017"/>
                  </a:lnTo>
                  <a:lnTo>
                    <a:pt x="896745" y="277779"/>
                  </a:lnTo>
                  <a:lnTo>
                    <a:pt x="657984" y="39017"/>
                  </a:lnTo>
                  <a:lnTo>
                    <a:pt x="419222" y="277779"/>
                  </a:lnTo>
                  <a:lnTo>
                    <a:pt x="180458" y="39017"/>
                  </a:lnTo>
                  <a:lnTo>
                    <a:pt x="0" y="219283"/>
                  </a:lnTo>
                  <a:lnTo>
                    <a:pt x="0" y="18045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wrap="square" rtlCol="0" anchor="ctr">
              <a:noAutofit/>
            </a:bodyPr>
            <a:lstStyle/>
            <a:p>
              <a:endParaRPr lang="en-US"/>
            </a:p>
          </p:txBody>
        </p:sp>
        <p:sp>
          <p:nvSpPr>
            <p:cNvPr id="139" name="Freeform: Shape 138">
              <a:extLst>
                <a:ext uri="{FF2B5EF4-FFF2-40B4-BE49-F238E27FC236}">
                  <a16:creationId xmlns:a16="http://schemas.microsoft.com/office/drawing/2014/main" id="{C0BB4301-41FA-4453-956F-A11CC664B68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17628"/>
              <a:ext cx="1861854" cy="277779"/>
            </a:xfrm>
            <a:custGeom>
              <a:avLst/>
              <a:gdLst>
                <a:gd name="connsiteX0" fmla="*/ 180458 w 1861854"/>
                <a:gd name="connsiteY0" fmla="*/ 0 h 277779"/>
                <a:gd name="connsiteX1" fmla="*/ 419222 w 1861854"/>
                <a:gd name="connsiteY1" fmla="*/ 238761 h 277779"/>
                <a:gd name="connsiteX2" fmla="*/ 657984 w 1861854"/>
                <a:gd name="connsiteY2" fmla="*/ 0 h 277779"/>
                <a:gd name="connsiteX3" fmla="*/ 896745 w 1861854"/>
                <a:gd name="connsiteY3" fmla="*/ 238761 h 277779"/>
                <a:gd name="connsiteX4" fmla="*/ 1135754 w 1861854"/>
                <a:gd name="connsiteY4" fmla="*/ 0 h 277779"/>
                <a:gd name="connsiteX5" fmla="*/ 1374516 w 1861854"/>
                <a:gd name="connsiteY5" fmla="*/ 238761 h 277779"/>
                <a:gd name="connsiteX6" fmla="*/ 1613277 w 1861854"/>
                <a:gd name="connsiteY6" fmla="*/ 0 h 277779"/>
                <a:gd name="connsiteX7" fmla="*/ 1861854 w 1861854"/>
                <a:gd name="connsiteY7" fmla="*/ 248577 h 277779"/>
                <a:gd name="connsiteX8" fmla="*/ 1842470 w 1861854"/>
                <a:gd name="connsiteY8" fmla="*/ 268208 h 277779"/>
                <a:gd name="connsiteX9" fmla="*/ 1613277 w 1861854"/>
                <a:gd name="connsiteY9" fmla="*/ 39017 h 277779"/>
                <a:gd name="connsiteX10" fmla="*/ 1374516 w 1861854"/>
                <a:gd name="connsiteY10" fmla="*/ 277779 h 277779"/>
                <a:gd name="connsiteX11" fmla="*/ 1135754 w 1861854"/>
                <a:gd name="connsiteY11" fmla="*/ 39017 h 277779"/>
                <a:gd name="connsiteX12" fmla="*/ 896745 w 1861854"/>
                <a:gd name="connsiteY12" fmla="*/ 277779 h 277779"/>
                <a:gd name="connsiteX13" fmla="*/ 657984 w 1861854"/>
                <a:gd name="connsiteY13" fmla="*/ 39017 h 277779"/>
                <a:gd name="connsiteX14" fmla="*/ 419222 w 1861854"/>
                <a:gd name="connsiteY14" fmla="*/ 277779 h 277779"/>
                <a:gd name="connsiteX15" fmla="*/ 180458 w 1861854"/>
                <a:gd name="connsiteY15" fmla="*/ 39017 h 277779"/>
                <a:gd name="connsiteX16" fmla="*/ 0 w 1861854"/>
                <a:gd name="connsiteY16" fmla="*/ 219475 h 277779"/>
                <a:gd name="connsiteX17" fmla="*/ 0 w 1861854"/>
                <a:gd name="connsiteY17" fmla="*/ 180458 h 2777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861854" h="277779">
                  <a:moveTo>
                    <a:pt x="180458" y="0"/>
                  </a:moveTo>
                  <a:lnTo>
                    <a:pt x="419222" y="238761"/>
                  </a:lnTo>
                  <a:lnTo>
                    <a:pt x="657984" y="0"/>
                  </a:lnTo>
                  <a:lnTo>
                    <a:pt x="896745" y="238761"/>
                  </a:lnTo>
                  <a:lnTo>
                    <a:pt x="1135754" y="0"/>
                  </a:lnTo>
                  <a:lnTo>
                    <a:pt x="1374516" y="238761"/>
                  </a:lnTo>
                  <a:lnTo>
                    <a:pt x="1613277" y="0"/>
                  </a:lnTo>
                  <a:lnTo>
                    <a:pt x="1861854" y="248577"/>
                  </a:lnTo>
                  <a:lnTo>
                    <a:pt x="1842470" y="268208"/>
                  </a:lnTo>
                  <a:lnTo>
                    <a:pt x="1613277" y="39017"/>
                  </a:lnTo>
                  <a:lnTo>
                    <a:pt x="1374516" y="277779"/>
                  </a:lnTo>
                  <a:lnTo>
                    <a:pt x="1135754" y="39017"/>
                  </a:lnTo>
                  <a:lnTo>
                    <a:pt x="896745" y="277779"/>
                  </a:lnTo>
                  <a:lnTo>
                    <a:pt x="657984" y="39017"/>
                  </a:lnTo>
                  <a:lnTo>
                    <a:pt x="419222" y="277779"/>
                  </a:lnTo>
                  <a:lnTo>
                    <a:pt x="180458" y="39017"/>
                  </a:lnTo>
                  <a:lnTo>
                    <a:pt x="0" y="219475"/>
                  </a:lnTo>
                  <a:lnTo>
                    <a:pt x="0" y="18045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wrap="square" rtlCol="0" anchor="ctr">
              <a:noAutofit/>
            </a:bodyPr>
            <a:lstStyle/>
            <a:p>
              <a:endParaRPr lang="en-US" dirty="0"/>
            </a:p>
          </p:txBody>
        </p:sp>
      </p:grpSp>
      <p:grpSp>
        <p:nvGrpSpPr>
          <p:cNvPr id="141" name="Group 140">
            <a:extLst>
              <a:ext uri="{FF2B5EF4-FFF2-40B4-BE49-F238E27FC236}">
                <a16:creationId xmlns:a16="http://schemas.microsoft.com/office/drawing/2014/main" id="{C28CAB86-AA69-4EF8-A4E2-4E020497D0B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377893"/>
            <a:ext cx="1861854" cy="717514"/>
            <a:chOff x="0" y="377893"/>
            <a:chExt cx="1861854" cy="717514"/>
          </a:xfrm>
          <a:solidFill>
            <a:schemeClr val="tx1">
              <a:alpha val="20000"/>
            </a:schemeClr>
          </a:solidFill>
        </p:grpSpPr>
        <p:sp>
          <p:nvSpPr>
            <p:cNvPr id="142" name="Freeform: Shape 141">
              <a:extLst>
                <a:ext uri="{FF2B5EF4-FFF2-40B4-BE49-F238E27FC236}">
                  <a16:creationId xmlns:a16="http://schemas.microsoft.com/office/drawing/2014/main" id="{29A36BEE-5544-45FB-88F3-9E156F32EED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377893"/>
              <a:ext cx="1861854" cy="277779"/>
            </a:xfrm>
            <a:custGeom>
              <a:avLst/>
              <a:gdLst>
                <a:gd name="connsiteX0" fmla="*/ 180458 w 1861854"/>
                <a:gd name="connsiteY0" fmla="*/ 0 h 277779"/>
                <a:gd name="connsiteX1" fmla="*/ 419222 w 1861854"/>
                <a:gd name="connsiteY1" fmla="*/ 238761 h 277779"/>
                <a:gd name="connsiteX2" fmla="*/ 657984 w 1861854"/>
                <a:gd name="connsiteY2" fmla="*/ 0 h 277779"/>
                <a:gd name="connsiteX3" fmla="*/ 896745 w 1861854"/>
                <a:gd name="connsiteY3" fmla="*/ 238761 h 277779"/>
                <a:gd name="connsiteX4" fmla="*/ 1135754 w 1861854"/>
                <a:gd name="connsiteY4" fmla="*/ 0 h 277779"/>
                <a:gd name="connsiteX5" fmla="*/ 1374516 w 1861854"/>
                <a:gd name="connsiteY5" fmla="*/ 238761 h 277779"/>
                <a:gd name="connsiteX6" fmla="*/ 1613277 w 1861854"/>
                <a:gd name="connsiteY6" fmla="*/ 0 h 277779"/>
                <a:gd name="connsiteX7" fmla="*/ 1861854 w 1861854"/>
                <a:gd name="connsiteY7" fmla="*/ 248577 h 277779"/>
                <a:gd name="connsiteX8" fmla="*/ 1842470 w 1861854"/>
                <a:gd name="connsiteY8" fmla="*/ 267963 h 277779"/>
                <a:gd name="connsiteX9" fmla="*/ 1613277 w 1861854"/>
                <a:gd name="connsiteY9" fmla="*/ 39017 h 277779"/>
                <a:gd name="connsiteX10" fmla="*/ 1374516 w 1861854"/>
                <a:gd name="connsiteY10" fmla="*/ 277779 h 277779"/>
                <a:gd name="connsiteX11" fmla="*/ 1135754 w 1861854"/>
                <a:gd name="connsiteY11" fmla="*/ 39017 h 277779"/>
                <a:gd name="connsiteX12" fmla="*/ 896745 w 1861854"/>
                <a:gd name="connsiteY12" fmla="*/ 277779 h 277779"/>
                <a:gd name="connsiteX13" fmla="*/ 657984 w 1861854"/>
                <a:gd name="connsiteY13" fmla="*/ 39017 h 277779"/>
                <a:gd name="connsiteX14" fmla="*/ 419222 w 1861854"/>
                <a:gd name="connsiteY14" fmla="*/ 277779 h 277779"/>
                <a:gd name="connsiteX15" fmla="*/ 180458 w 1861854"/>
                <a:gd name="connsiteY15" fmla="*/ 39017 h 277779"/>
                <a:gd name="connsiteX16" fmla="*/ 0 w 1861854"/>
                <a:gd name="connsiteY16" fmla="*/ 219283 h 277779"/>
                <a:gd name="connsiteX17" fmla="*/ 0 w 1861854"/>
                <a:gd name="connsiteY17" fmla="*/ 180458 h 2777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861854" h="277779">
                  <a:moveTo>
                    <a:pt x="180458" y="0"/>
                  </a:moveTo>
                  <a:lnTo>
                    <a:pt x="419222" y="238761"/>
                  </a:lnTo>
                  <a:lnTo>
                    <a:pt x="657984" y="0"/>
                  </a:lnTo>
                  <a:lnTo>
                    <a:pt x="896745" y="238761"/>
                  </a:lnTo>
                  <a:lnTo>
                    <a:pt x="1135754" y="0"/>
                  </a:lnTo>
                  <a:lnTo>
                    <a:pt x="1374516" y="238761"/>
                  </a:lnTo>
                  <a:lnTo>
                    <a:pt x="1613277" y="0"/>
                  </a:lnTo>
                  <a:lnTo>
                    <a:pt x="1861854" y="248577"/>
                  </a:lnTo>
                  <a:lnTo>
                    <a:pt x="1842470" y="267963"/>
                  </a:lnTo>
                  <a:lnTo>
                    <a:pt x="1613277" y="39017"/>
                  </a:lnTo>
                  <a:lnTo>
                    <a:pt x="1374516" y="277779"/>
                  </a:lnTo>
                  <a:lnTo>
                    <a:pt x="1135754" y="39017"/>
                  </a:lnTo>
                  <a:lnTo>
                    <a:pt x="896745" y="277779"/>
                  </a:lnTo>
                  <a:lnTo>
                    <a:pt x="657984" y="39017"/>
                  </a:lnTo>
                  <a:lnTo>
                    <a:pt x="419222" y="277779"/>
                  </a:lnTo>
                  <a:lnTo>
                    <a:pt x="180458" y="39017"/>
                  </a:lnTo>
                  <a:lnTo>
                    <a:pt x="0" y="219283"/>
                  </a:lnTo>
                  <a:lnTo>
                    <a:pt x="0" y="18045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wrap="square" rtlCol="0" anchor="ctr">
              <a:noAutofit/>
            </a:bodyPr>
            <a:lstStyle/>
            <a:p>
              <a:endParaRPr lang="en-US"/>
            </a:p>
          </p:txBody>
        </p:sp>
        <p:sp>
          <p:nvSpPr>
            <p:cNvPr id="143" name="Freeform: Shape 142">
              <a:extLst>
                <a:ext uri="{FF2B5EF4-FFF2-40B4-BE49-F238E27FC236}">
                  <a16:creationId xmlns:a16="http://schemas.microsoft.com/office/drawing/2014/main" id="{5B49ECF4-1585-4D6B-AB63-D49C92945E0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17628"/>
              <a:ext cx="1861854" cy="277779"/>
            </a:xfrm>
            <a:custGeom>
              <a:avLst/>
              <a:gdLst>
                <a:gd name="connsiteX0" fmla="*/ 180458 w 1861854"/>
                <a:gd name="connsiteY0" fmla="*/ 0 h 277779"/>
                <a:gd name="connsiteX1" fmla="*/ 419222 w 1861854"/>
                <a:gd name="connsiteY1" fmla="*/ 238761 h 277779"/>
                <a:gd name="connsiteX2" fmla="*/ 657984 w 1861854"/>
                <a:gd name="connsiteY2" fmla="*/ 0 h 277779"/>
                <a:gd name="connsiteX3" fmla="*/ 896745 w 1861854"/>
                <a:gd name="connsiteY3" fmla="*/ 238761 h 277779"/>
                <a:gd name="connsiteX4" fmla="*/ 1135754 w 1861854"/>
                <a:gd name="connsiteY4" fmla="*/ 0 h 277779"/>
                <a:gd name="connsiteX5" fmla="*/ 1374516 w 1861854"/>
                <a:gd name="connsiteY5" fmla="*/ 238761 h 277779"/>
                <a:gd name="connsiteX6" fmla="*/ 1613277 w 1861854"/>
                <a:gd name="connsiteY6" fmla="*/ 0 h 277779"/>
                <a:gd name="connsiteX7" fmla="*/ 1861854 w 1861854"/>
                <a:gd name="connsiteY7" fmla="*/ 248577 h 277779"/>
                <a:gd name="connsiteX8" fmla="*/ 1842470 w 1861854"/>
                <a:gd name="connsiteY8" fmla="*/ 268208 h 277779"/>
                <a:gd name="connsiteX9" fmla="*/ 1613277 w 1861854"/>
                <a:gd name="connsiteY9" fmla="*/ 39017 h 277779"/>
                <a:gd name="connsiteX10" fmla="*/ 1374516 w 1861854"/>
                <a:gd name="connsiteY10" fmla="*/ 277779 h 277779"/>
                <a:gd name="connsiteX11" fmla="*/ 1135754 w 1861854"/>
                <a:gd name="connsiteY11" fmla="*/ 39017 h 277779"/>
                <a:gd name="connsiteX12" fmla="*/ 896745 w 1861854"/>
                <a:gd name="connsiteY12" fmla="*/ 277779 h 277779"/>
                <a:gd name="connsiteX13" fmla="*/ 657984 w 1861854"/>
                <a:gd name="connsiteY13" fmla="*/ 39017 h 277779"/>
                <a:gd name="connsiteX14" fmla="*/ 419222 w 1861854"/>
                <a:gd name="connsiteY14" fmla="*/ 277779 h 277779"/>
                <a:gd name="connsiteX15" fmla="*/ 180458 w 1861854"/>
                <a:gd name="connsiteY15" fmla="*/ 39017 h 277779"/>
                <a:gd name="connsiteX16" fmla="*/ 0 w 1861854"/>
                <a:gd name="connsiteY16" fmla="*/ 219475 h 277779"/>
                <a:gd name="connsiteX17" fmla="*/ 0 w 1861854"/>
                <a:gd name="connsiteY17" fmla="*/ 180458 h 2777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861854" h="277779">
                  <a:moveTo>
                    <a:pt x="180458" y="0"/>
                  </a:moveTo>
                  <a:lnTo>
                    <a:pt x="419222" y="238761"/>
                  </a:lnTo>
                  <a:lnTo>
                    <a:pt x="657984" y="0"/>
                  </a:lnTo>
                  <a:lnTo>
                    <a:pt x="896745" y="238761"/>
                  </a:lnTo>
                  <a:lnTo>
                    <a:pt x="1135754" y="0"/>
                  </a:lnTo>
                  <a:lnTo>
                    <a:pt x="1374516" y="238761"/>
                  </a:lnTo>
                  <a:lnTo>
                    <a:pt x="1613277" y="0"/>
                  </a:lnTo>
                  <a:lnTo>
                    <a:pt x="1861854" y="248577"/>
                  </a:lnTo>
                  <a:lnTo>
                    <a:pt x="1842470" y="268208"/>
                  </a:lnTo>
                  <a:lnTo>
                    <a:pt x="1613277" y="39017"/>
                  </a:lnTo>
                  <a:lnTo>
                    <a:pt x="1374516" y="277779"/>
                  </a:lnTo>
                  <a:lnTo>
                    <a:pt x="1135754" y="39017"/>
                  </a:lnTo>
                  <a:lnTo>
                    <a:pt x="896745" y="277779"/>
                  </a:lnTo>
                  <a:lnTo>
                    <a:pt x="657984" y="39017"/>
                  </a:lnTo>
                  <a:lnTo>
                    <a:pt x="419222" y="277779"/>
                  </a:lnTo>
                  <a:lnTo>
                    <a:pt x="180458" y="39017"/>
                  </a:lnTo>
                  <a:lnTo>
                    <a:pt x="0" y="219475"/>
                  </a:lnTo>
                  <a:lnTo>
                    <a:pt x="0" y="18045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wrap="square" rtlCol="0" anchor="ctr">
              <a:noAutofit/>
            </a:bodyPr>
            <a:lstStyle/>
            <a:p>
              <a:endParaRPr lang="en-US" dirty="0"/>
            </a:p>
          </p:txBody>
        </p:sp>
      </p:grpSp>
      <p:grpSp>
        <p:nvGrpSpPr>
          <p:cNvPr id="145" name="Graphic 185">
            <a:extLst>
              <a:ext uri="{FF2B5EF4-FFF2-40B4-BE49-F238E27FC236}">
                <a16:creationId xmlns:a16="http://schemas.microsoft.com/office/drawing/2014/main" id="{617CAA5F-37E3-4DF6-9DD0-68A40D21611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0428634" y="5987064"/>
            <a:ext cx="1054466" cy="469689"/>
            <a:chOff x="9841624" y="4115729"/>
            <a:chExt cx="602169" cy="268223"/>
          </a:xfrm>
          <a:solidFill>
            <a:schemeClr val="tx1">
              <a:alpha val="20000"/>
            </a:schemeClr>
          </a:solidFill>
        </p:grpSpPr>
        <p:sp>
          <p:nvSpPr>
            <p:cNvPr id="146" name="Freeform: Shape 145">
              <a:extLst>
                <a:ext uri="{FF2B5EF4-FFF2-40B4-BE49-F238E27FC236}">
                  <a16:creationId xmlns:a16="http://schemas.microsoft.com/office/drawing/2014/main" id="{2FCF03A3-80B7-45BC-AA40-A335CC81683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841624" y="4115729"/>
              <a:ext cx="202882" cy="268223"/>
            </a:xfrm>
            <a:custGeom>
              <a:avLst/>
              <a:gdLst>
                <a:gd name="connsiteX0" fmla="*/ 20765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765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7" name="Freeform: Shape 146">
              <a:extLst>
                <a:ext uri="{FF2B5EF4-FFF2-40B4-BE49-F238E27FC236}">
                  <a16:creationId xmlns:a16="http://schemas.microsoft.com/office/drawing/2014/main" id="{E9D3C77A-275B-4C9E-A407-B09450E564C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941445" y="4115729"/>
              <a:ext cx="202882" cy="268223"/>
            </a:xfrm>
            <a:custGeom>
              <a:avLst/>
              <a:gdLst>
                <a:gd name="connsiteX0" fmla="*/ 20765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765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8" name="Freeform: Shape 147">
              <a:extLst>
                <a:ext uri="{FF2B5EF4-FFF2-40B4-BE49-F238E27FC236}">
                  <a16:creationId xmlns:a16="http://schemas.microsoft.com/office/drawing/2014/main" id="{DC6C5B5B-80BB-41D8-A377-C653EF1B01C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041267" y="4115729"/>
              <a:ext cx="202882" cy="268223"/>
            </a:xfrm>
            <a:custGeom>
              <a:avLst/>
              <a:gdLst>
                <a:gd name="connsiteX0" fmla="*/ 20669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669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9" name="Freeform: Shape 148">
              <a:extLst>
                <a:ext uri="{FF2B5EF4-FFF2-40B4-BE49-F238E27FC236}">
                  <a16:creationId xmlns:a16="http://schemas.microsoft.com/office/drawing/2014/main" id="{DCA5D93A-E913-46A0-9684-20B6B4B8CA7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141090" y="4115729"/>
              <a:ext cx="202882" cy="268223"/>
            </a:xfrm>
            <a:custGeom>
              <a:avLst/>
              <a:gdLst>
                <a:gd name="connsiteX0" fmla="*/ 20669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669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0" name="Freeform: Shape 149">
              <a:extLst>
                <a:ext uri="{FF2B5EF4-FFF2-40B4-BE49-F238E27FC236}">
                  <a16:creationId xmlns:a16="http://schemas.microsoft.com/office/drawing/2014/main" id="{FE6EFE8A-51D2-4AF6-A18C-29A9E5EF5A2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240911" y="4115729"/>
              <a:ext cx="202882" cy="268223"/>
            </a:xfrm>
            <a:custGeom>
              <a:avLst/>
              <a:gdLst>
                <a:gd name="connsiteX0" fmla="*/ 20669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669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B12E2639-74C7-EC4D-AE9E-8A547952105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34868" y="1820369"/>
            <a:ext cx="5217173" cy="4351338"/>
          </a:xfrm>
        </p:spPr>
        <p:txBody>
          <a:bodyPr>
            <a:normAutofit fontScale="92500" lnSpcReduction="10000"/>
          </a:bodyPr>
          <a:lstStyle/>
          <a:p>
            <a:r>
              <a:rPr lang="it-IT" sz="1800" dirty="0"/>
              <a:t>L’obbligatorietà delle raccolte avrà una immediata ripercussione sull’organizzazione del servizio ad es. più contenitori stradali? Raccolta su chiamata? Domiciliare? Ma non potranno più essere pagate da chi eroga un servizio!</a:t>
            </a:r>
          </a:p>
          <a:p>
            <a:r>
              <a:rPr lang="it-IT" sz="1800" dirty="0"/>
              <a:t>L’obbligatorietà delle raccolte avrà una immediata ripercussione  sulle quantità raccolte: 25 kg/ab anno in Italia significherebbero 1 milione e mezzo di tonnellate, dieci volte l’attuale raccolta</a:t>
            </a:r>
          </a:p>
          <a:p>
            <a:r>
              <a:rPr lang="it-IT" sz="1800" dirty="0"/>
              <a:t>L’aumento delle quantità, anche alla luce dell’invasione da Fast Fashion coincide con una drammatica diluizione della qualità: come la direttiva 851 chiede ai PM di superare l’obsolescenza programmata analogamente occorrerebbero misure per l’obsolescenza percepita</a:t>
            </a:r>
          </a:p>
          <a:p>
            <a:r>
              <a:rPr lang="it-IT" sz="1800" dirty="0"/>
              <a:t>Ma soprattutto, di quali tessili stiamo parlando? (dalle borse alle scarpe passando per lenzuola, tende o mascherine!) attenzione ai rischi!</a:t>
            </a:r>
          </a:p>
        </p:txBody>
      </p:sp>
      <p:grpSp>
        <p:nvGrpSpPr>
          <p:cNvPr id="152" name="Graphic 185">
            <a:extLst>
              <a:ext uri="{FF2B5EF4-FFF2-40B4-BE49-F238E27FC236}">
                <a16:creationId xmlns:a16="http://schemas.microsoft.com/office/drawing/2014/main" id="{582A903B-6B78-4F0A-B7C9-3D80499020B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0428634" y="5987064"/>
            <a:ext cx="1054466" cy="469689"/>
            <a:chOff x="9841624" y="4115729"/>
            <a:chExt cx="602169" cy="268223"/>
          </a:xfrm>
          <a:solidFill>
            <a:schemeClr val="tx1"/>
          </a:solidFill>
        </p:grpSpPr>
        <p:sp>
          <p:nvSpPr>
            <p:cNvPr id="153" name="Freeform: Shape 152">
              <a:extLst>
                <a:ext uri="{FF2B5EF4-FFF2-40B4-BE49-F238E27FC236}">
                  <a16:creationId xmlns:a16="http://schemas.microsoft.com/office/drawing/2014/main" id="{D510EA93-8F64-42C8-A630-D449506E95E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841624" y="4115729"/>
              <a:ext cx="202882" cy="268223"/>
            </a:xfrm>
            <a:custGeom>
              <a:avLst/>
              <a:gdLst>
                <a:gd name="connsiteX0" fmla="*/ 20765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765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4" name="Freeform: Shape 153">
              <a:extLst>
                <a:ext uri="{FF2B5EF4-FFF2-40B4-BE49-F238E27FC236}">
                  <a16:creationId xmlns:a16="http://schemas.microsoft.com/office/drawing/2014/main" id="{06CB53FC-E4DA-4001-928B-9998A85EA5B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941445" y="4115729"/>
              <a:ext cx="202882" cy="268223"/>
            </a:xfrm>
            <a:custGeom>
              <a:avLst/>
              <a:gdLst>
                <a:gd name="connsiteX0" fmla="*/ 20765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765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5" name="Freeform: Shape 154">
              <a:extLst>
                <a:ext uri="{FF2B5EF4-FFF2-40B4-BE49-F238E27FC236}">
                  <a16:creationId xmlns:a16="http://schemas.microsoft.com/office/drawing/2014/main" id="{D210B969-4FDF-4AAC-9397-63D5434958D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041267" y="4115729"/>
              <a:ext cx="202882" cy="268223"/>
            </a:xfrm>
            <a:custGeom>
              <a:avLst/>
              <a:gdLst>
                <a:gd name="connsiteX0" fmla="*/ 20669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669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6" name="Freeform: Shape 155">
              <a:extLst>
                <a:ext uri="{FF2B5EF4-FFF2-40B4-BE49-F238E27FC236}">
                  <a16:creationId xmlns:a16="http://schemas.microsoft.com/office/drawing/2014/main" id="{570B3EF0-84EA-4F47-86A3-1EA1F644A49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141090" y="4115729"/>
              <a:ext cx="202882" cy="268223"/>
            </a:xfrm>
            <a:custGeom>
              <a:avLst/>
              <a:gdLst>
                <a:gd name="connsiteX0" fmla="*/ 20669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669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7" name="Freeform: Shape 156">
              <a:extLst>
                <a:ext uri="{FF2B5EF4-FFF2-40B4-BE49-F238E27FC236}">
                  <a16:creationId xmlns:a16="http://schemas.microsoft.com/office/drawing/2014/main" id="{259369A8-EF57-42A1-8EC8-F6A9F92A3AD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240911" y="4115729"/>
              <a:ext cx="202882" cy="268223"/>
            </a:xfrm>
            <a:custGeom>
              <a:avLst/>
              <a:gdLst>
                <a:gd name="connsiteX0" fmla="*/ 20669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669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73801382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3" name="Rectangle 72">
            <a:extLst>
              <a:ext uri="{FF2B5EF4-FFF2-40B4-BE49-F238E27FC236}">
                <a16:creationId xmlns:a16="http://schemas.microsoft.com/office/drawing/2014/main" id="{5A0118C5-4F8D-4CF4-BADD-53FEACC6C42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4184EE1C-3735-FF48-9EEA-F331B6C0BC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44751" y="568517"/>
            <a:ext cx="6161004" cy="886379"/>
          </a:xfrm>
        </p:spPr>
        <p:txBody>
          <a:bodyPr>
            <a:normAutofit/>
          </a:bodyPr>
          <a:lstStyle/>
          <a:p>
            <a:r>
              <a:rPr lang="it-IT" dirty="0"/>
              <a:t>Le incertezze della filiera</a:t>
            </a:r>
          </a:p>
        </p:txBody>
      </p:sp>
      <p:grpSp>
        <p:nvGrpSpPr>
          <p:cNvPr id="75" name="Group 74">
            <a:extLst>
              <a:ext uri="{FF2B5EF4-FFF2-40B4-BE49-F238E27FC236}">
                <a16:creationId xmlns:a16="http://schemas.microsoft.com/office/drawing/2014/main" id="{5C880D58-0477-47F1-B3CB-4B301794116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263593"/>
            <a:ext cx="1861854" cy="717514"/>
            <a:chOff x="0" y="377893"/>
            <a:chExt cx="1861854" cy="717514"/>
          </a:xfrm>
          <a:solidFill>
            <a:schemeClr val="tx1"/>
          </a:solidFill>
        </p:grpSpPr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C5A741B9-65EC-4C5B-9FE0-4A18575771A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377893"/>
              <a:ext cx="1861854" cy="277779"/>
            </a:xfrm>
            <a:custGeom>
              <a:avLst/>
              <a:gdLst>
                <a:gd name="connsiteX0" fmla="*/ 180458 w 1861854"/>
                <a:gd name="connsiteY0" fmla="*/ 0 h 277779"/>
                <a:gd name="connsiteX1" fmla="*/ 419222 w 1861854"/>
                <a:gd name="connsiteY1" fmla="*/ 238761 h 277779"/>
                <a:gd name="connsiteX2" fmla="*/ 657984 w 1861854"/>
                <a:gd name="connsiteY2" fmla="*/ 0 h 277779"/>
                <a:gd name="connsiteX3" fmla="*/ 896745 w 1861854"/>
                <a:gd name="connsiteY3" fmla="*/ 238761 h 277779"/>
                <a:gd name="connsiteX4" fmla="*/ 1135754 w 1861854"/>
                <a:gd name="connsiteY4" fmla="*/ 0 h 277779"/>
                <a:gd name="connsiteX5" fmla="*/ 1374516 w 1861854"/>
                <a:gd name="connsiteY5" fmla="*/ 238761 h 277779"/>
                <a:gd name="connsiteX6" fmla="*/ 1613277 w 1861854"/>
                <a:gd name="connsiteY6" fmla="*/ 0 h 277779"/>
                <a:gd name="connsiteX7" fmla="*/ 1861854 w 1861854"/>
                <a:gd name="connsiteY7" fmla="*/ 248577 h 277779"/>
                <a:gd name="connsiteX8" fmla="*/ 1842470 w 1861854"/>
                <a:gd name="connsiteY8" fmla="*/ 267963 h 277779"/>
                <a:gd name="connsiteX9" fmla="*/ 1613277 w 1861854"/>
                <a:gd name="connsiteY9" fmla="*/ 39017 h 277779"/>
                <a:gd name="connsiteX10" fmla="*/ 1374516 w 1861854"/>
                <a:gd name="connsiteY10" fmla="*/ 277779 h 277779"/>
                <a:gd name="connsiteX11" fmla="*/ 1135754 w 1861854"/>
                <a:gd name="connsiteY11" fmla="*/ 39017 h 277779"/>
                <a:gd name="connsiteX12" fmla="*/ 896745 w 1861854"/>
                <a:gd name="connsiteY12" fmla="*/ 277779 h 277779"/>
                <a:gd name="connsiteX13" fmla="*/ 657984 w 1861854"/>
                <a:gd name="connsiteY13" fmla="*/ 39017 h 277779"/>
                <a:gd name="connsiteX14" fmla="*/ 419222 w 1861854"/>
                <a:gd name="connsiteY14" fmla="*/ 277779 h 277779"/>
                <a:gd name="connsiteX15" fmla="*/ 180458 w 1861854"/>
                <a:gd name="connsiteY15" fmla="*/ 39017 h 277779"/>
                <a:gd name="connsiteX16" fmla="*/ 0 w 1861854"/>
                <a:gd name="connsiteY16" fmla="*/ 219283 h 277779"/>
                <a:gd name="connsiteX17" fmla="*/ 0 w 1861854"/>
                <a:gd name="connsiteY17" fmla="*/ 180458 h 2777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861854" h="277779">
                  <a:moveTo>
                    <a:pt x="180458" y="0"/>
                  </a:moveTo>
                  <a:lnTo>
                    <a:pt x="419222" y="238761"/>
                  </a:lnTo>
                  <a:lnTo>
                    <a:pt x="657984" y="0"/>
                  </a:lnTo>
                  <a:lnTo>
                    <a:pt x="896745" y="238761"/>
                  </a:lnTo>
                  <a:lnTo>
                    <a:pt x="1135754" y="0"/>
                  </a:lnTo>
                  <a:lnTo>
                    <a:pt x="1374516" y="238761"/>
                  </a:lnTo>
                  <a:lnTo>
                    <a:pt x="1613277" y="0"/>
                  </a:lnTo>
                  <a:lnTo>
                    <a:pt x="1861854" y="248577"/>
                  </a:lnTo>
                  <a:lnTo>
                    <a:pt x="1842470" y="267963"/>
                  </a:lnTo>
                  <a:lnTo>
                    <a:pt x="1613277" y="39017"/>
                  </a:lnTo>
                  <a:lnTo>
                    <a:pt x="1374516" y="277779"/>
                  </a:lnTo>
                  <a:lnTo>
                    <a:pt x="1135754" y="39017"/>
                  </a:lnTo>
                  <a:lnTo>
                    <a:pt x="896745" y="277779"/>
                  </a:lnTo>
                  <a:lnTo>
                    <a:pt x="657984" y="39017"/>
                  </a:lnTo>
                  <a:lnTo>
                    <a:pt x="419222" y="277779"/>
                  </a:lnTo>
                  <a:lnTo>
                    <a:pt x="180458" y="39017"/>
                  </a:lnTo>
                  <a:lnTo>
                    <a:pt x="0" y="219283"/>
                  </a:lnTo>
                  <a:lnTo>
                    <a:pt x="0" y="18045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wrap="square" rtlCol="0" anchor="ctr">
              <a:noAutofit/>
            </a:bodyPr>
            <a:lstStyle/>
            <a:p>
              <a:endParaRPr lang="en-US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C0BB4301-41FA-4453-956F-A11CC664B68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17628"/>
              <a:ext cx="1861854" cy="277779"/>
            </a:xfrm>
            <a:custGeom>
              <a:avLst/>
              <a:gdLst>
                <a:gd name="connsiteX0" fmla="*/ 180458 w 1861854"/>
                <a:gd name="connsiteY0" fmla="*/ 0 h 277779"/>
                <a:gd name="connsiteX1" fmla="*/ 419222 w 1861854"/>
                <a:gd name="connsiteY1" fmla="*/ 238761 h 277779"/>
                <a:gd name="connsiteX2" fmla="*/ 657984 w 1861854"/>
                <a:gd name="connsiteY2" fmla="*/ 0 h 277779"/>
                <a:gd name="connsiteX3" fmla="*/ 896745 w 1861854"/>
                <a:gd name="connsiteY3" fmla="*/ 238761 h 277779"/>
                <a:gd name="connsiteX4" fmla="*/ 1135754 w 1861854"/>
                <a:gd name="connsiteY4" fmla="*/ 0 h 277779"/>
                <a:gd name="connsiteX5" fmla="*/ 1374516 w 1861854"/>
                <a:gd name="connsiteY5" fmla="*/ 238761 h 277779"/>
                <a:gd name="connsiteX6" fmla="*/ 1613277 w 1861854"/>
                <a:gd name="connsiteY6" fmla="*/ 0 h 277779"/>
                <a:gd name="connsiteX7" fmla="*/ 1861854 w 1861854"/>
                <a:gd name="connsiteY7" fmla="*/ 248577 h 277779"/>
                <a:gd name="connsiteX8" fmla="*/ 1842470 w 1861854"/>
                <a:gd name="connsiteY8" fmla="*/ 268208 h 277779"/>
                <a:gd name="connsiteX9" fmla="*/ 1613277 w 1861854"/>
                <a:gd name="connsiteY9" fmla="*/ 39017 h 277779"/>
                <a:gd name="connsiteX10" fmla="*/ 1374516 w 1861854"/>
                <a:gd name="connsiteY10" fmla="*/ 277779 h 277779"/>
                <a:gd name="connsiteX11" fmla="*/ 1135754 w 1861854"/>
                <a:gd name="connsiteY11" fmla="*/ 39017 h 277779"/>
                <a:gd name="connsiteX12" fmla="*/ 896745 w 1861854"/>
                <a:gd name="connsiteY12" fmla="*/ 277779 h 277779"/>
                <a:gd name="connsiteX13" fmla="*/ 657984 w 1861854"/>
                <a:gd name="connsiteY13" fmla="*/ 39017 h 277779"/>
                <a:gd name="connsiteX14" fmla="*/ 419222 w 1861854"/>
                <a:gd name="connsiteY14" fmla="*/ 277779 h 277779"/>
                <a:gd name="connsiteX15" fmla="*/ 180458 w 1861854"/>
                <a:gd name="connsiteY15" fmla="*/ 39017 h 277779"/>
                <a:gd name="connsiteX16" fmla="*/ 0 w 1861854"/>
                <a:gd name="connsiteY16" fmla="*/ 219475 h 277779"/>
                <a:gd name="connsiteX17" fmla="*/ 0 w 1861854"/>
                <a:gd name="connsiteY17" fmla="*/ 180458 h 2777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861854" h="277779">
                  <a:moveTo>
                    <a:pt x="180458" y="0"/>
                  </a:moveTo>
                  <a:lnTo>
                    <a:pt x="419222" y="238761"/>
                  </a:lnTo>
                  <a:lnTo>
                    <a:pt x="657984" y="0"/>
                  </a:lnTo>
                  <a:lnTo>
                    <a:pt x="896745" y="238761"/>
                  </a:lnTo>
                  <a:lnTo>
                    <a:pt x="1135754" y="0"/>
                  </a:lnTo>
                  <a:lnTo>
                    <a:pt x="1374516" y="238761"/>
                  </a:lnTo>
                  <a:lnTo>
                    <a:pt x="1613277" y="0"/>
                  </a:lnTo>
                  <a:lnTo>
                    <a:pt x="1861854" y="248577"/>
                  </a:lnTo>
                  <a:lnTo>
                    <a:pt x="1842470" y="268208"/>
                  </a:lnTo>
                  <a:lnTo>
                    <a:pt x="1613277" y="39017"/>
                  </a:lnTo>
                  <a:lnTo>
                    <a:pt x="1374516" y="277779"/>
                  </a:lnTo>
                  <a:lnTo>
                    <a:pt x="1135754" y="39017"/>
                  </a:lnTo>
                  <a:lnTo>
                    <a:pt x="896745" y="277779"/>
                  </a:lnTo>
                  <a:lnTo>
                    <a:pt x="657984" y="39017"/>
                  </a:lnTo>
                  <a:lnTo>
                    <a:pt x="419222" y="277779"/>
                  </a:lnTo>
                  <a:lnTo>
                    <a:pt x="180458" y="39017"/>
                  </a:lnTo>
                  <a:lnTo>
                    <a:pt x="0" y="219475"/>
                  </a:lnTo>
                  <a:lnTo>
                    <a:pt x="0" y="18045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wrap="square" rtlCol="0" anchor="ctr">
              <a:noAutofit/>
            </a:bodyPr>
            <a:lstStyle/>
            <a:p>
              <a:endParaRPr lang="en-US" dirty="0"/>
            </a:p>
          </p:txBody>
        </p:sp>
      </p:grpSp>
      <p:pic>
        <p:nvPicPr>
          <p:cNvPr id="3076" name="Picture 4" descr="Il business degli stracci: il mercato dei vestiti usati">
            <a:extLst>
              <a:ext uri="{FF2B5EF4-FFF2-40B4-BE49-F238E27FC236}">
                <a16:creationId xmlns:a16="http://schemas.microsoft.com/office/drawing/2014/main" id="{618A9B35-B0DB-6B49-BFB8-EA60A0C1193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63" r="42486" b="-2"/>
          <a:stretch/>
        </p:blipFill>
        <p:spPr bwMode="auto">
          <a:xfrm>
            <a:off x="235534" y="1009050"/>
            <a:ext cx="3296556" cy="3296556"/>
          </a:xfrm>
          <a:custGeom>
            <a:avLst/>
            <a:gdLst/>
            <a:ahLst/>
            <a:cxnLst/>
            <a:rect l="l" t="t" r="r" b="b"/>
            <a:pathLst>
              <a:path w="2388070" h="2388070">
                <a:moveTo>
                  <a:pt x="1194035" y="0"/>
                </a:moveTo>
                <a:cubicBezTo>
                  <a:pt x="1853482" y="0"/>
                  <a:pt x="2388070" y="534588"/>
                  <a:pt x="2388070" y="1194035"/>
                </a:cubicBezTo>
                <a:cubicBezTo>
                  <a:pt x="2388070" y="1853482"/>
                  <a:pt x="1853482" y="2388070"/>
                  <a:pt x="1194035" y="2388070"/>
                </a:cubicBezTo>
                <a:cubicBezTo>
                  <a:pt x="534588" y="2388070"/>
                  <a:pt x="0" y="1853482"/>
                  <a:pt x="0" y="1194035"/>
                </a:cubicBezTo>
                <a:cubicBezTo>
                  <a:pt x="0" y="534588"/>
                  <a:pt x="534588" y="0"/>
                  <a:pt x="1194035" y="0"/>
                </a:cubicBezTo>
                <a:close/>
              </a:path>
            </a:pathLst>
          </a:custGeom>
          <a:noFill/>
          <a:ln w="28575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9" name="Graphic 212">
            <a:extLst>
              <a:ext uri="{FF2B5EF4-FFF2-40B4-BE49-F238E27FC236}">
                <a16:creationId xmlns:a16="http://schemas.microsoft.com/office/drawing/2014/main" id="{877E3FF1-E4B8-49CB-9DD6-7D2067808FF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119510" y="2210504"/>
            <a:ext cx="413564" cy="413564"/>
          </a:xfrm>
          <a:custGeom>
            <a:avLst/>
            <a:gdLst>
              <a:gd name="connsiteX0" fmla="*/ 403574 w 807148"/>
              <a:gd name="connsiteY0" fmla="*/ 0 h 807148"/>
              <a:gd name="connsiteX1" fmla="*/ 0 w 807148"/>
              <a:gd name="connsiteY1" fmla="*/ 403574 h 807148"/>
              <a:gd name="connsiteX2" fmla="*/ 403574 w 807148"/>
              <a:gd name="connsiteY2" fmla="*/ 807149 h 807148"/>
              <a:gd name="connsiteX3" fmla="*/ 807149 w 807148"/>
              <a:gd name="connsiteY3" fmla="*/ 403574 h 807148"/>
              <a:gd name="connsiteX4" fmla="*/ 403574 w 807148"/>
              <a:gd name="connsiteY4" fmla="*/ 0 h 807148"/>
              <a:gd name="connsiteX5" fmla="*/ 403574 w 807148"/>
              <a:gd name="connsiteY5" fmla="*/ 667988 h 807148"/>
              <a:gd name="connsiteX6" fmla="*/ 139160 w 807148"/>
              <a:gd name="connsiteY6" fmla="*/ 403574 h 807148"/>
              <a:gd name="connsiteX7" fmla="*/ 403574 w 807148"/>
              <a:gd name="connsiteY7" fmla="*/ 139160 h 807148"/>
              <a:gd name="connsiteX8" fmla="*/ 667988 w 807148"/>
              <a:gd name="connsiteY8" fmla="*/ 403574 h 807148"/>
              <a:gd name="connsiteX9" fmla="*/ 403574 w 807148"/>
              <a:gd name="connsiteY9" fmla="*/ 667988 h 8071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807148" h="807148">
                <a:moveTo>
                  <a:pt x="403574" y="0"/>
                </a:moveTo>
                <a:cubicBezTo>
                  <a:pt x="180689" y="0"/>
                  <a:pt x="0" y="180689"/>
                  <a:pt x="0" y="403574"/>
                </a:cubicBezTo>
                <a:cubicBezTo>
                  <a:pt x="0" y="626459"/>
                  <a:pt x="180689" y="807149"/>
                  <a:pt x="403574" y="807149"/>
                </a:cubicBezTo>
                <a:cubicBezTo>
                  <a:pt x="626459" y="807149"/>
                  <a:pt x="807149" y="626459"/>
                  <a:pt x="807149" y="403574"/>
                </a:cubicBezTo>
                <a:cubicBezTo>
                  <a:pt x="807149" y="180689"/>
                  <a:pt x="626459" y="0"/>
                  <a:pt x="403574" y="0"/>
                </a:cubicBezTo>
                <a:close/>
                <a:moveTo>
                  <a:pt x="403574" y="667988"/>
                </a:moveTo>
                <a:cubicBezTo>
                  <a:pt x="257556" y="667988"/>
                  <a:pt x="139160" y="549593"/>
                  <a:pt x="139160" y="403574"/>
                </a:cubicBezTo>
                <a:cubicBezTo>
                  <a:pt x="139160" y="257556"/>
                  <a:pt x="257556" y="139160"/>
                  <a:pt x="403574" y="139160"/>
                </a:cubicBezTo>
                <a:cubicBezTo>
                  <a:pt x="549593" y="139160"/>
                  <a:pt x="667988" y="257556"/>
                  <a:pt x="667988" y="403574"/>
                </a:cubicBezTo>
                <a:cubicBezTo>
                  <a:pt x="667988" y="549593"/>
                  <a:pt x="549593" y="667988"/>
                  <a:pt x="403574" y="667988"/>
                </a:cubicBezTo>
                <a:close/>
              </a:path>
            </a:pathLst>
          </a:custGeom>
          <a:solidFill>
            <a:srgbClr val="FFFFFF"/>
          </a:solidFill>
          <a:ln w="28575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81" name="Graphic 212">
            <a:extLst>
              <a:ext uri="{FF2B5EF4-FFF2-40B4-BE49-F238E27FC236}">
                <a16:creationId xmlns:a16="http://schemas.microsoft.com/office/drawing/2014/main" id="{30BDE8C6-094E-46E6-BD5E-75FAB4F7CA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119510" y="2210504"/>
            <a:ext cx="413564" cy="413564"/>
          </a:xfrm>
          <a:custGeom>
            <a:avLst/>
            <a:gdLst>
              <a:gd name="connsiteX0" fmla="*/ 403574 w 807148"/>
              <a:gd name="connsiteY0" fmla="*/ 0 h 807148"/>
              <a:gd name="connsiteX1" fmla="*/ 0 w 807148"/>
              <a:gd name="connsiteY1" fmla="*/ 403574 h 807148"/>
              <a:gd name="connsiteX2" fmla="*/ 403574 w 807148"/>
              <a:gd name="connsiteY2" fmla="*/ 807149 h 807148"/>
              <a:gd name="connsiteX3" fmla="*/ 807149 w 807148"/>
              <a:gd name="connsiteY3" fmla="*/ 403574 h 807148"/>
              <a:gd name="connsiteX4" fmla="*/ 403574 w 807148"/>
              <a:gd name="connsiteY4" fmla="*/ 0 h 807148"/>
              <a:gd name="connsiteX5" fmla="*/ 403574 w 807148"/>
              <a:gd name="connsiteY5" fmla="*/ 667988 h 807148"/>
              <a:gd name="connsiteX6" fmla="*/ 139160 w 807148"/>
              <a:gd name="connsiteY6" fmla="*/ 403574 h 807148"/>
              <a:gd name="connsiteX7" fmla="*/ 403574 w 807148"/>
              <a:gd name="connsiteY7" fmla="*/ 139160 h 807148"/>
              <a:gd name="connsiteX8" fmla="*/ 667988 w 807148"/>
              <a:gd name="connsiteY8" fmla="*/ 403574 h 807148"/>
              <a:gd name="connsiteX9" fmla="*/ 403574 w 807148"/>
              <a:gd name="connsiteY9" fmla="*/ 667988 h 8071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807148" h="807148">
                <a:moveTo>
                  <a:pt x="403574" y="0"/>
                </a:moveTo>
                <a:cubicBezTo>
                  <a:pt x="180689" y="0"/>
                  <a:pt x="0" y="180689"/>
                  <a:pt x="0" y="403574"/>
                </a:cubicBezTo>
                <a:cubicBezTo>
                  <a:pt x="0" y="626459"/>
                  <a:pt x="180689" y="807149"/>
                  <a:pt x="403574" y="807149"/>
                </a:cubicBezTo>
                <a:cubicBezTo>
                  <a:pt x="626459" y="807149"/>
                  <a:pt x="807149" y="626459"/>
                  <a:pt x="807149" y="403574"/>
                </a:cubicBezTo>
                <a:cubicBezTo>
                  <a:pt x="807149" y="180689"/>
                  <a:pt x="626459" y="0"/>
                  <a:pt x="403574" y="0"/>
                </a:cubicBezTo>
                <a:close/>
                <a:moveTo>
                  <a:pt x="403574" y="667988"/>
                </a:moveTo>
                <a:cubicBezTo>
                  <a:pt x="257556" y="667988"/>
                  <a:pt x="139160" y="549593"/>
                  <a:pt x="139160" y="403574"/>
                </a:cubicBezTo>
                <a:cubicBezTo>
                  <a:pt x="139160" y="257556"/>
                  <a:pt x="257556" y="139160"/>
                  <a:pt x="403574" y="139160"/>
                </a:cubicBezTo>
                <a:cubicBezTo>
                  <a:pt x="549593" y="139160"/>
                  <a:pt x="667988" y="257556"/>
                  <a:pt x="667988" y="403574"/>
                </a:cubicBezTo>
                <a:cubicBezTo>
                  <a:pt x="667988" y="549593"/>
                  <a:pt x="549593" y="667988"/>
                  <a:pt x="403574" y="667988"/>
                </a:cubicBezTo>
                <a:close/>
              </a:path>
            </a:pathLst>
          </a:custGeom>
          <a:solidFill>
            <a:schemeClr val="accent1">
              <a:alpha val="2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pic>
        <p:nvPicPr>
          <p:cNvPr id="3074" name="Picture 2" descr="Share second hand reuse, abiti usati e solidarietà - Non Sprecare">
            <a:extLst>
              <a:ext uri="{FF2B5EF4-FFF2-40B4-BE49-F238E27FC236}">
                <a16:creationId xmlns:a16="http://schemas.microsoft.com/office/drawing/2014/main" id="{CF375F24-2989-DB4C-A9AD-4A364C424CF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23" r="32326" b="-1"/>
          <a:stretch/>
        </p:blipFill>
        <p:spPr bwMode="auto">
          <a:xfrm>
            <a:off x="2841433" y="3429000"/>
            <a:ext cx="2965878" cy="2965878"/>
          </a:xfrm>
          <a:custGeom>
            <a:avLst/>
            <a:gdLst/>
            <a:ahLst/>
            <a:cxnLst/>
            <a:rect l="l" t="t" r="r" b="b"/>
            <a:pathLst>
              <a:path w="2388070" h="2388070">
                <a:moveTo>
                  <a:pt x="1194035" y="0"/>
                </a:moveTo>
                <a:cubicBezTo>
                  <a:pt x="1853482" y="0"/>
                  <a:pt x="2388070" y="534588"/>
                  <a:pt x="2388070" y="1194035"/>
                </a:cubicBezTo>
                <a:cubicBezTo>
                  <a:pt x="2388070" y="1853482"/>
                  <a:pt x="1853482" y="2388070"/>
                  <a:pt x="1194035" y="2388070"/>
                </a:cubicBezTo>
                <a:cubicBezTo>
                  <a:pt x="534588" y="2388070"/>
                  <a:pt x="0" y="1853482"/>
                  <a:pt x="0" y="1194035"/>
                </a:cubicBezTo>
                <a:cubicBezTo>
                  <a:pt x="0" y="534588"/>
                  <a:pt x="534588" y="0"/>
                  <a:pt x="1194035" y="0"/>
                </a:cubicBezTo>
                <a:close/>
              </a:path>
            </a:pathLst>
          </a:custGeom>
          <a:noFill/>
          <a:ln w="28575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1DE5AAFA-5A77-5647-A9B5-C59C40462E8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34868" y="1454896"/>
            <a:ext cx="5570887" cy="3747299"/>
          </a:xfrm>
        </p:spPr>
        <p:txBody>
          <a:bodyPr>
            <a:noAutofit/>
          </a:bodyPr>
          <a:lstStyle/>
          <a:p>
            <a:r>
              <a:rPr lang="it-IT" sz="2200" dirty="0"/>
              <a:t>Oggi grazie alla cooperazione sociale e al terzo settore una parte della filiera è garantita anche con un principio di prossimità</a:t>
            </a:r>
          </a:p>
          <a:p>
            <a:r>
              <a:rPr lang="it-IT" sz="2200" dirty="0"/>
              <a:t>Siamo però dipendenti dalle esportazioni</a:t>
            </a:r>
          </a:p>
          <a:p>
            <a:r>
              <a:rPr lang="it-IT" sz="2200" dirty="0"/>
              <a:t>Il riuso, pur essendo al primo posto della gerarchia di gestone dei rifiuti, non ha alcun vantaggio fiscale, eppure l’IVA sul capo è già stata pagata, in altri Paesi europei il riuso è defiscalizzato o comunque agevolato</a:t>
            </a:r>
          </a:p>
        </p:txBody>
      </p:sp>
      <p:grpSp>
        <p:nvGrpSpPr>
          <p:cNvPr id="83" name="Graphic 185">
            <a:extLst>
              <a:ext uri="{FF2B5EF4-FFF2-40B4-BE49-F238E27FC236}">
                <a16:creationId xmlns:a16="http://schemas.microsoft.com/office/drawing/2014/main" id="{582A903B-6B78-4F0A-B7C9-3D80499020B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0428634" y="5987064"/>
            <a:ext cx="1054466" cy="469689"/>
            <a:chOff x="9841624" y="4115729"/>
            <a:chExt cx="602169" cy="268223"/>
          </a:xfrm>
          <a:solidFill>
            <a:schemeClr val="tx1"/>
          </a:solidFill>
        </p:grpSpPr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D510EA93-8F64-42C8-A630-D449506E95E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841624" y="4115729"/>
              <a:ext cx="202882" cy="268223"/>
            </a:xfrm>
            <a:custGeom>
              <a:avLst/>
              <a:gdLst>
                <a:gd name="connsiteX0" fmla="*/ 20765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765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06CB53FC-E4DA-4001-928B-9998A85EA5B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941445" y="4115729"/>
              <a:ext cx="202882" cy="268223"/>
            </a:xfrm>
            <a:custGeom>
              <a:avLst/>
              <a:gdLst>
                <a:gd name="connsiteX0" fmla="*/ 20765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765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D210B969-4FDF-4AAC-9397-63D5434958D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041267" y="4115729"/>
              <a:ext cx="202882" cy="268223"/>
            </a:xfrm>
            <a:custGeom>
              <a:avLst/>
              <a:gdLst>
                <a:gd name="connsiteX0" fmla="*/ 20669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669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570B3EF0-84EA-4F47-86A3-1EA1F644A49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141090" y="4115729"/>
              <a:ext cx="202882" cy="268223"/>
            </a:xfrm>
            <a:custGeom>
              <a:avLst/>
              <a:gdLst>
                <a:gd name="connsiteX0" fmla="*/ 20669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669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259369A8-EF57-42A1-8EC8-F6A9F92A3AD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240911" y="4115729"/>
              <a:ext cx="202882" cy="268223"/>
            </a:xfrm>
            <a:custGeom>
              <a:avLst/>
              <a:gdLst>
                <a:gd name="connsiteX0" fmla="*/ 20669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669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40698225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3" name="Rectangle 72">
            <a:extLst>
              <a:ext uri="{FF2B5EF4-FFF2-40B4-BE49-F238E27FC236}">
                <a16:creationId xmlns:a16="http://schemas.microsoft.com/office/drawing/2014/main" id="{5A0118C5-4F8D-4CF4-BADD-53FEACC6C42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75" name="Group 74">
            <a:extLst>
              <a:ext uri="{FF2B5EF4-FFF2-40B4-BE49-F238E27FC236}">
                <a16:creationId xmlns:a16="http://schemas.microsoft.com/office/drawing/2014/main" id="{2A638C7D-9088-41A9-88A0-7357157BC16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931180" y="1109243"/>
            <a:ext cx="4842710" cy="4842710"/>
            <a:chOff x="1881974" y="1174396"/>
            <a:chExt cx="5290997" cy="5290997"/>
          </a:xfrm>
        </p:grpSpPr>
        <p:sp>
          <p:nvSpPr>
            <p:cNvPr id="76" name="Oval 75">
              <a:extLst>
                <a:ext uri="{FF2B5EF4-FFF2-40B4-BE49-F238E27FC236}">
                  <a16:creationId xmlns:a16="http://schemas.microsoft.com/office/drawing/2014/main" id="{9714B173-1D32-4BBC-A685-1F5D257ABD7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881974" y="1174396"/>
              <a:ext cx="5290997" cy="5290997"/>
            </a:xfrm>
            <a:prstGeom prst="ellipse">
              <a:avLst/>
            </a:prstGeom>
            <a:solidFill>
              <a:srgbClr val="FFFFFF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7" name="Oval 76">
              <a:extLst>
                <a:ext uri="{FF2B5EF4-FFF2-40B4-BE49-F238E27FC236}">
                  <a16:creationId xmlns:a16="http://schemas.microsoft.com/office/drawing/2014/main" id="{BEF82DD1-2343-4F41-B6A7-A6489A713E9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881974" y="1174396"/>
              <a:ext cx="5290997" cy="5290997"/>
            </a:xfrm>
            <a:prstGeom prst="ellipse">
              <a:avLst/>
            </a:prstGeom>
            <a:solidFill>
              <a:schemeClr val="accent1">
                <a:alpha val="20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 useBgFill="1">
        <p:nvSpPr>
          <p:cNvPr id="79" name="Oval 78">
            <a:extLst>
              <a:ext uri="{FF2B5EF4-FFF2-40B4-BE49-F238E27FC236}">
                <a16:creationId xmlns:a16="http://schemas.microsoft.com/office/drawing/2014/main" id="{4E0A5C5C-2A95-428E-9F6A-0D29EBD57C9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80270" y="1095407"/>
            <a:ext cx="4754948" cy="4754948"/>
          </a:xfrm>
          <a:prstGeom prst="ellipse">
            <a:avLst/>
          </a:prstGeom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65DEC9B1-DA31-4A46-841E-1DE1302B5B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44751" y="568517"/>
            <a:ext cx="6161004" cy="886379"/>
          </a:xfrm>
        </p:spPr>
        <p:txBody>
          <a:bodyPr>
            <a:normAutofit/>
          </a:bodyPr>
          <a:lstStyle/>
          <a:p>
            <a:r>
              <a:rPr lang="it-IT" dirty="0"/>
              <a:t>La chiusura del cerchio</a:t>
            </a:r>
          </a:p>
        </p:txBody>
      </p:sp>
      <p:grpSp>
        <p:nvGrpSpPr>
          <p:cNvPr id="81" name="Group 80">
            <a:extLst>
              <a:ext uri="{FF2B5EF4-FFF2-40B4-BE49-F238E27FC236}">
                <a16:creationId xmlns:a16="http://schemas.microsoft.com/office/drawing/2014/main" id="{3F219210-B16A-47B6-9AA8-207DAFF37E6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377893"/>
            <a:ext cx="1861854" cy="717514"/>
            <a:chOff x="0" y="377893"/>
            <a:chExt cx="1861854" cy="717514"/>
          </a:xfrm>
          <a:solidFill>
            <a:schemeClr val="tx1"/>
          </a:solidFill>
        </p:grpSpPr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C5A741B9-65EC-4C5B-9FE0-4A18575771A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377893"/>
              <a:ext cx="1861854" cy="277779"/>
            </a:xfrm>
            <a:custGeom>
              <a:avLst/>
              <a:gdLst>
                <a:gd name="connsiteX0" fmla="*/ 180458 w 1861854"/>
                <a:gd name="connsiteY0" fmla="*/ 0 h 277779"/>
                <a:gd name="connsiteX1" fmla="*/ 419222 w 1861854"/>
                <a:gd name="connsiteY1" fmla="*/ 238761 h 277779"/>
                <a:gd name="connsiteX2" fmla="*/ 657984 w 1861854"/>
                <a:gd name="connsiteY2" fmla="*/ 0 h 277779"/>
                <a:gd name="connsiteX3" fmla="*/ 896745 w 1861854"/>
                <a:gd name="connsiteY3" fmla="*/ 238761 h 277779"/>
                <a:gd name="connsiteX4" fmla="*/ 1135754 w 1861854"/>
                <a:gd name="connsiteY4" fmla="*/ 0 h 277779"/>
                <a:gd name="connsiteX5" fmla="*/ 1374516 w 1861854"/>
                <a:gd name="connsiteY5" fmla="*/ 238761 h 277779"/>
                <a:gd name="connsiteX6" fmla="*/ 1613277 w 1861854"/>
                <a:gd name="connsiteY6" fmla="*/ 0 h 277779"/>
                <a:gd name="connsiteX7" fmla="*/ 1861854 w 1861854"/>
                <a:gd name="connsiteY7" fmla="*/ 248577 h 277779"/>
                <a:gd name="connsiteX8" fmla="*/ 1842470 w 1861854"/>
                <a:gd name="connsiteY8" fmla="*/ 267963 h 277779"/>
                <a:gd name="connsiteX9" fmla="*/ 1613277 w 1861854"/>
                <a:gd name="connsiteY9" fmla="*/ 39017 h 277779"/>
                <a:gd name="connsiteX10" fmla="*/ 1374516 w 1861854"/>
                <a:gd name="connsiteY10" fmla="*/ 277779 h 277779"/>
                <a:gd name="connsiteX11" fmla="*/ 1135754 w 1861854"/>
                <a:gd name="connsiteY11" fmla="*/ 39017 h 277779"/>
                <a:gd name="connsiteX12" fmla="*/ 896745 w 1861854"/>
                <a:gd name="connsiteY12" fmla="*/ 277779 h 277779"/>
                <a:gd name="connsiteX13" fmla="*/ 657984 w 1861854"/>
                <a:gd name="connsiteY13" fmla="*/ 39017 h 277779"/>
                <a:gd name="connsiteX14" fmla="*/ 419222 w 1861854"/>
                <a:gd name="connsiteY14" fmla="*/ 277779 h 277779"/>
                <a:gd name="connsiteX15" fmla="*/ 180458 w 1861854"/>
                <a:gd name="connsiteY15" fmla="*/ 39017 h 277779"/>
                <a:gd name="connsiteX16" fmla="*/ 0 w 1861854"/>
                <a:gd name="connsiteY16" fmla="*/ 219283 h 277779"/>
                <a:gd name="connsiteX17" fmla="*/ 0 w 1861854"/>
                <a:gd name="connsiteY17" fmla="*/ 180458 h 2777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861854" h="277779">
                  <a:moveTo>
                    <a:pt x="180458" y="0"/>
                  </a:moveTo>
                  <a:lnTo>
                    <a:pt x="419222" y="238761"/>
                  </a:lnTo>
                  <a:lnTo>
                    <a:pt x="657984" y="0"/>
                  </a:lnTo>
                  <a:lnTo>
                    <a:pt x="896745" y="238761"/>
                  </a:lnTo>
                  <a:lnTo>
                    <a:pt x="1135754" y="0"/>
                  </a:lnTo>
                  <a:lnTo>
                    <a:pt x="1374516" y="238761"/>
                  </a:lnTo>
                  <a:lnTo>
                    <a:pt x="1613277" y="0"/>
                  </a:lnTo>
                  <a:lnTo>
                    <a:pt x="1861854" y="248577"/>
                  </a:lnTo>
                  <a:lnTo>
                    <a:pt x="1842470" y="267963"/>
                  </a:lnTo>
                  <a:lnTo>
                    <a:pt x="1613277" y="39017"/>
                  </a:lnTo>
                  <a:lnTo>
                    <a:pt x="1374516" y="277779"/>
                  </a:lnTo>
                  <a:lnTo>
                    <a:pt x="1135754" y="39017"/>
                  </a:lnTo>
                  <a:lnTo>
                    <a:pt x="896745" y="277779"/>
                  </a:lnTo>
                  <a:lnTo>
                    <a:pt x="657984" y="39017"/>
                  </a:lnTo>
                  <a:lnTo>
                    <a:pt x="419222" y="277779"/>
                  </a:lnTo>
                  <a:lnTo>
                    <a:pt x="180458" y="39017"/>
                  </a:lnTo>
                  <a:lnTo>
                    <a:pt x="0" y="219283"/>
                  </a:lnTo>
                  <a:lnTo>
                    <a:pt x="0" y="18045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wrap="square" rtlCol="0" anchor="ctr">
              <a:noAutofit/>
            </a:bodyPr>
            <a:lstStyle/>
            <a:p>
              <a:endParaRPr lang="en-US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C0BB4301-41FA-4453-956F-A11CC664B68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17628"/>
              <a:ext cx="1861854" cy="277779"/>
            </a:xfrm>
            <a:custGeom>
              <a:avLst/>
              <a:gdLst>
                <a:gd name="connsiteX0" fmla="*/ 180458 w 1861854"/>
                <a:gd name="connsiteY0" fmla="*/ 0 h 277779"/>
                <a:gd name="connsiteX1" fmla="*/ 419222 w 1861854"/>
                <a:gd name="connsiteY1" fmla="*/ 238761 h 277779"/>
                <a:gd name="connsiteX2" fmla="*/ 657984 w 1861854"/>
                <a:gd name="connsiteY2" fmla="*/ 0 h 277779"/>
                <a:gd name="connsiteX3" fmla="*/ 896745 w 1861854"/>
                <a:gd name="connsiteY3" fmla="*/ 238761 h 277779"/>
                <a:gd name="connsiteX4" fmla="*/ 1135754 w 1861854"/>
                <a:gd name="connsiteY4" fmla="*/ 0 h 277779"/>
                <a:gd name="connsiteX5" fmla="*/ 1374516 w 1861854"/>
                <a:gd name="connsiteY5" fmla="*/ 238761 h 277779"/>
                <a:gd name="connsiteX6" fmla="*/ 1613277 w 1861854"/>
                <a:gd name="connsiteY6" fmla="*/ 0 h 277779"/>
                <a:gd name="connsiteX7" fmla="*/ 1861854 w 1861854"/>
                <a:gd name="connsiteY7" fmla="*/ 248577 h 277779"/>
                <a:gd name="connsiteX8" fmla="*/ 1842470 w 1861854"/>
                <a:gd name="connsiteY8" fmla="*/ 268208 h 277779"/>
                <a:gd name="connsiteX9" fmla="*/ 1613277 w 1861854"/>
                <a:gd name="connsiteY9" fmla="*/ 39017 h 277779"/>
                <a:gd name="connsiteX10" fmla="*/ 1374516 w 1861854"/>
                <a:gd name="connsiteY10" fmla="*/ 277779 h 277779"/>
                <a:gd name="connsiteX11" fmla="*/ 1135754 w 1861854"/>
                <a:gd name="connsiteY11" fmla="*/ 39017 h 277779"/>
                <a:gd name="connsiteX12" fmla="*/ 896745 w 1861854"/>
                <a:gd name="connsiteY12" fmla="*/ 277779 h 277779"/>
                <a:gd name="connsiteX13" fmla="*/ 657984 w 1861854"/>
                <a:gd name="connsiteY13" fmla="*/ 39017 h 277779"/>
                <a:gd name="connsiteX14" fmla="*/ 419222 w 1861854"/>
                <a:gd name="connsiteY14" fmla="*/ 277779 h 277779"/>
                <a:gd name="connsiteX15" fmla="*/ 180458 w 1861854"/>
                <a:gd name="connsiteY15" fmla="*/ 39017 h 277779"/>
                <a:gd name="connsiteX16" fmla="*/ 0 w 1861854"/>
                <a:gd name="connsiteY16" fmla="*/ 219475 h 277779"/>
                <a:gd name="connsiteX17" fmla="*/ 0 w 1861854"/>
                <a:gd name="connsiteY17" fmla="*/ 180458 h 2777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861854" h="277779">
                  <a:moveTo>
                    <a:pt x="180458" y="0"/>
                  </a:moveTo>
                  <a:lnTo>
                    <a:pt x="419222" y="238761"/>
                  </a:lnTo>
                  <a:lnTo>
                    <a:pt x="657984" y="0"/>
                  </a:lnTo>
                  <a:lnTo>
                    <a:pt x="896745" y="238761"/>
                  </a:lnTo>
                  <a:lnTo>
                    <a:pt x="1135754" y="0"/>
                  </a:lnTo>
                  <a:lnTo>
                    <a:pt x="1374516" y="238761"/>
                  </a:lnTo>
                  <a:lnTo>
                    <a:pt x="1613277" y="0"/>
                  </a:lnTo>
                  <a:lnTo>
                    <a:pt x="1861854" y="248577"/>
                  </a:lnTo>
                  <a:lnTo>
                    <a:pt x="1842470" y="268208"/>
                  </a:lnTo>
                  <a:lnTo>
                    <a:pt x="1613277" y="39017"/>
                  </a:lnTo>
                  <a:lnTo>
                    <a:pt x="1374516" y="277779"/>
                  </a:lnTo>
                  <a:lnTo>
                    <a:pt x="1135754" y="39017"/>
                  </a:lnTo>
                  <a:lnTo>
                    <a:pt x="896745" y="277779"/>
                  </a:lnTo>
                  <a:lnTo>
                    <a:pt x="657984" y="39017"/>
                  </a:lnTo>
                  <a:lnTo>
                    <a:pt x="419222" y="277779"/>
                  </a:lnTo>
                  <a:lnTo>
                    <a:pt x="180458" y="39017"/>
                  </a:lnTo>
                  <a:lnTo>
                    <a:pt x="0" y="219475"/>
                  </a:lnTo>
                  <a:lnTo>
                    <a:pt x="0" y="18045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wrap="square" rtlCol="0" anchor="ctr">
              <a:noAutofit/>
            </a:bodyPr>
            <a:lstStyle/>
            <a:p>
              <a:endParaRPr lang="en-US" dirty="0"/>
            </a:p>
          </p:txBody>
        </p:sp>
      </p:grpSp>
      <p:pic>
        <p:nvPicPr>
          <p:cNvPr id="1028" name="Picture 4" descr="Upcycling Textile Products - Interall">
            <a:extLst>
              <a:ext uri="{FF2B5EF4-FFF2-40B4-BE49-F238E27FC236}">
                <a16:creationId xmlns:a16="http://schemas.microsoft.com/office/drawing/2014/main" id="{C50725FA-AA18-F948-9C7B-0CD73E4AAF6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649077" y="2407139"/>
            <a:ext cx="3217333" cy="21314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85" name="Graphic 185">
            <a:extLst>
              <a:ext uri="{FF2B5EF4-FFF2-40B4-BE49-F238E27FC236}">
                <a16:creationId xmlns:a16="http://schemas.microsoft.com/office/drawing/2014/main" id="{582A903B-6B78-4F0A-B7C9-3D80499020B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0428634" y="5987064"/>
            <a:ext cx="1054466" cy="469689"/>
            <a:chOff x="9841624" y="4115729"/>
            <a:chExt cx="602169" cy="268223"/>
          </a:xfrm>
          <a:solidFill>
            <a:schemeClr val="tx1"/>
          </a:solidFill>
        </p:grpSpPr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D510EA93-8F64-42C8-A630-D449506E95E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841624" y="4115729"/>
              <a:ext cx="202882" cy="268223"/>
            </a:xfrm>
            <a:custGeom>
              <a:avLst/>
              <a:gdLst>
                <a:gd name="connsiteX0" fmla="*/ 20765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765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06CB53FC-E4DA-4001-928B-9998A85EA5B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941445" y="4115729"/>
              <a:ext cx="202882" cy="268223"/>
            </a:xfrm>
            <a:custGeom>
              <a:avLst/>
              <a:gdLst>
                <a:gd name="connsiteX0" fmla="*/ 20765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765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D210B969-4FDF-4AAC-9397-63D5434958D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041267" y="4115729"/>
              <a:ext cx="202882" cy="268223"/>
            </a:xfrm>
            <a:custGeom>
              <a:avLst/>
              <a:gdLst>
                <a:gd name="connsiteX0" fmla="*/ 20669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669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570B3EF0-84EA-4F47-86A3-1EA1F644A49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141090" y="4115729"/>
              <a:ext cx="202882" cy="268223"/>
            </a:xfrm>
            <a:custGeom>
              <a:avLst/>
              <a:gdLst>
                <a:gd name="connsiteX0" fmla="*/ 20669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669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259369A8-EF57-42A1-8EC8-F6A9F92A3AD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240911" y="4115729"/>
              <a:ext cx="202882" cy="268223"/>
            </a:xfrm>
            <a:custGeom>
              <a:avLst/>
              <a:gdLst>
                <a:gd name="connsiteX0" fmla="*/ 20669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669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1D85DEBB-BF14-B94F-8B8D-84E76BC0C34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24800" y="1359243"/>
            <a:ext cx="5627241" cy="5097510"/>
          </a:xfrm>
        </p:spPr>
        <p:txBody>
          <a:bodyPr>
            <a:normAutofit lnSpcReduction="10000"/>
          </a:bodyPr>
          <a:lstStyle/>
          <a:p>
            <a:r>
              <a:rPr lang="it-IT" sz="1800" dirty="0"/>
              <a:t>Non abbiamo sviluppato una politica di filiera su riuso alternativo (non abbigliamento) e riciclo </a:t>
            </a:r>
          </a:p>
          <a:p>
            <a:pPr lvl="1"/>
            <a:r>
              <a:rPr lang="it-IT" sz="1800" dirty="0"/>
              <a:t>Bioedilizia</a:t>
            </a:r>
          </a:p>
          <a:p>
            <a:pPr lvl="1"/>
            <a:r>
              <a:rPr lang="it-IT" sz="1800" dirty="0"/>
              <a:t>Automotive</a:t>
            </a:r>
          </a:p>
          <a:p>
            <a:pPr lvl="1"/>
            <a:r>
              <a:rPr lang="it-IT" sz="1800" dirty="0"/>
              <a:t>TNT</a:t>
            </a:r>
          </a:p>
          <a:p>
            <a:pPr lvl="1"/>
            <a:r>
              <a:rPr lang="it-IT" sz="1800" dirty="0"/>
              <a:t>Pezzame</a:t>
            </a:r>
          </a:p>
          <a:p>
            <a:pPr lvl="1"/>
            <a:r>
              <a:rPr lang="it-IT" sz="1800" dirty="0" err="1"/>
              <a:t>Ri</a:t>
            </a:r>
            <a:r>
              <a:rPr lang="it-IT" sz="1800" dirty="0"/>
              <a:t>-Tessuti e nuovi capi</a:t>
            </a:r>
          </a:p>
          <a:p>
            <a:r>
              <a:rPr lang="it-IT" sz="1800" dirty="0"/>
              <a:t>In Italia arrivano indumenti provenienti da altri Paesi UE la cui raccolta è incentivata e sostenuta economicamente (senza controlli di cui all’ANNEX VII e nel rispetto del Regolamento CE 1013/2006) si viene a creare una concorrenza sleale che potrebbe indurre eventuali impianti di trattamento italiani a lavorare materiale proveniente da altri Paesi rispetto a quello raccolto in Italia</a:t>
            </a:r>
          </a:p>
          <a:p>
            <a:r>
              <a:rPr lang="it-IT" sz="1800" dirty="0"/>
              <a:t>Oltre agli abiti usati ci sono gli scarti di lavorazione industriale</a:t>
            </a:r>
          </a:p>
          <a:p>
            <a:r>
              <a:rPr lang="it-IT" sz="1800" dirty="0"/>
              <a:t>Il tutto senza impianti di trattamento</a:t>
            </a:r>
          </a:p>
        </p:txBody>
      </p:sp>
    </p:spTree>
    <p:extLst>
      <p:ext uri="{BB962C8B-B14F-4D97-AF65-F5344CB8AC3E}">
        <p14:creationId xmlns:p14="http://schemas.microsoft.com/office/powerpoint/2010/main" val="398652311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8EBB7F12-0700-D742-9815-65A40BE27A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Il contributo di chi raccoglie e riusa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202E54CA-07C1-1244-99DA-00E311AFF02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it-IT" dirty="0"/>
              <a:t>Uno schema di EPR non può prescindere da chi per 40 anni ha sostenuto le raccolte e le filiere</a:t>
            </a:r>
          </a:p>
          <a:p>
            <a:r>
              <a:rPr lang="it-IT" dirty="0"/>
              <a:t>Rappresenta un elemento centrale di conoscenza del prodotto e del mercato</a:t>
            </a:r>
          </a:p>
          <a:p>
            <a:r>
              <a:rPr lang="it-IT" dirty="0"/>
              <a:t>Rappresenta un elemento chiave di socialità anche per quanto rappresenta un abito usato</a:t>
            </a:r>
          </a:p>
          <a:p>
            <a:r>
              <a:rPr lang="it-IT" dirty="0"/>
              <a:t>Garantisce una capillarità di intervento</a:t>
            </a:r>
          </a:p>
          <a:p>
            <a:r>
              <a:rPr lang="it-IT" dirty="0"/>
              <a:t>Può essere l’anello chiave, di uno sistema collettivo che certifichi la filiera, tra chi immette sul mercato e chi avvia a riciclo, occupandosi di raccolta selezione e riuso garantendo coerenza all’intero processo attraverso un adeguato sistema di feedback tra consumatore e utilizzatore finale (sia per il riutilizzo che per il riciclo)</a:t>
            </a:r>
          </a:p>
        </p:txBody>
      </p:sp>
    </p:spTree>
    <p:extLst>
      <p:ext uri="{BB962C8B-B14F-4D97-AF65-F5344CB8AC3E}">
        <p14:creationId xmlns:p14="http://schemas.microsoft.com/office/powerpoint/2010/main" val="1647833797"/>
      </p:ext>
    </p:extLst>
  </p:cSld>
  <p:clrMapOvr>
    <a:masterClrMapping/>
  </p:clrMapOvr>
</p:sld>
</file>

<file path=ppt/theme/theme1.xml><?xml version="1.0" encoding="utf-8"?>
<a:theme xmlns:a="http://schemas.openxmlformats.org/drawingml/2006/main" name="FunkyShapesVTI">
  <a:themeElements>
    <a:clrScheme name="Custom 15">
      <a:dk1>
        <a:sysClr val="windowText" lastClr="000000"/>
      </a:dk1>
      <a:lt1>
        <a:sysClr val="window" lastClr="FFFFFF"/>
      </a:lt1>
      <a:dk2>
        <a:srgbClr val="2D2D2D"/>
      </a:dk2>
      <a:lt2>
        <a:srgbClr val="F3FFF8"/>
      </a:lt2>
      <a:accent1>
        <a:srgbClr val="FF80BD"/>
      </a:accent1>
      <a:accent2>
        <a:srgbClr val="1EB9D3"/>
      </a:accent2>
      <a:accent3>
        <a:srgbClr val="21C46B"/>
      </a:accent3>
      <a:accent4>
        <a:srgbClr val="EA9600"/>
      </a:accent4>
      <a:accent5>
        <a:srgbClr val="F43B56"/>
      </a:accent5>
      <a:accent6>
        <a:srgbClr val="4B56E8"/>
      </a:accent6>
      <a:hlink>
        <a:srgbClr val="8F61FF"/>
      </a:hlink>
      <a:folHlink>
        <a:srgbClr val="F900A0"/>
      </a:folHlink>
    </a:clrScheme>
    <a:fontScheme name="Source Sans Pro">
      <a:majorFont>
        <a:latin typeface="Source Sans Pro"/>
        <a:ea typeface=""/>
        <a:cs typeface=""/>
      </a:majorFont>
      <a:minorFont>
        <a:latin typeface="Source Sans Pr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unkyShapesVTI" id="{A7F40C41-3FB2-45B0-B0D6-DFB7FDD9B7AD}" vid="{C49381A0-09CD-46EE-B141-E2CDD87ABFE3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750</Words>
  <Application>Microsoft Macintosh PowerPoint</Application>
  <PresentationFormat>Widescreen</PresentationFormat>
  <Paragraphs>48</Paragraphs>
  <Slides>10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10</vt:i4>
      </vt:variant>
    </vt:vector>
  </HeadingPairs>
  <TitlesOfParts>
    <vt:vector size="14" baseType="lpstr">
      <vt:lpstr>Arial</vt:lpstr>
      <vt:lpstr>Calibri,Bold</vt:lpstr>
      <vt:lpstr>Source Sans Pro</vt:lpstr>
      <vt:lpstr>FunkyShapesVTI</vt:lpstr>
      <vt:lpstr>01.01.2022. Obbligo di raccolta differenziata della frazione tessile dei rifiuti urbani, per una nuova filiera dell’economia circolare  </vt:lpstr>
      <vt:lpstr>3 punti chiave</vt:lpstr>
      <vt:lpstr>La centralità delle raccolte </vt:lpstr>
      <vt:lpstr>La centralità delle raccolte</vt:lpstr>
      <vt:lpstr>I costi e le incertezze della filiera</vt:lpstr>
      <vt:lpstr>I costi e le incertezze della filiera</vt:lpstr>
      <vt:lpstr>Le incertezze della filiera</vt:lpstr>
      <vt:lpstr>La chiusura del cerchio</vt:lpstr>
      <vt:lpstr>Il contributo di chi raccoglie e riusa</vt:lpstr>
      <vt:lpstr>Grazie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01.01.2022. Obbligo di raccolta differenziata della frazione tessile dei rifiuti urbani, per una nuova filiera dell’economia circolare  </dc:title>
  <dc:creator>Roberto Cavallo</dc:creator>
  <cp:lastModifiedBy>Roberto Cavallo</cp:lastModifiedBy>
  <cp:revision>3</cp:revision>
  <dcterms:created xsi:type="dcterms:W3CDTF">2020-11-04T20:42:13Z</dcterms:created>
  <dcterms:modified xsi:type="dcterms:W3CDTF">2020-11-04T20:51:50Z</dcterms:modified>
</cp:coreProperties>
</file>