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61" r:id="rId5"/>
    <p:sldId id="263" r:id="rId6"/>
    <p:sldId id="264" r:id="rId7"/>
    <p:sldId id="258" r:id="rId8"/>
    <p:sldId id="259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5BC377-3811-4B80-A7BC-02B4E2ABA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5578B8E-7F8A-4442-9CFE-BC5D835DD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716B7D-0A46-4AE6-A423-4615651A4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E75FE4-5D04-42C6-B695-53E04C31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F5B43F-4D90-40D3-AE26-4B91BEF7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25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84DD92-07A4-419B-957A-278B35DA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90217C8-51DE-4EDD-BDB0-60788D075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2E3E14-842A-443B-B9A1-09D77BAA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D40CDA-8CD2-42FD-BFFC-E6F9B842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2BCC52-B69E-4306-A253-B72DB1AE5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16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C97646D-D172-44C3-AC11-BE4FB7C4A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812E040-C4D3-4912-A44F-565EA6BC1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55F2B6-A6D3-46AE-BCBD-498CF22BF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3B6287-93F1-43A1-9216-7E3D9748C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F3D765-5307-431F-8982-BD199A5A0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72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7749EA-4C95-4485-BD7E-1B6E9E50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D9F263-1B91-45A8-ACA9-6104EBA8B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7E07D2-C441-426A-A541-011140A4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2E249D-E613-44C9-A619-AFEEB4CA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1D47EC-D692-4BD9-8751-55266830A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609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5C05F4-9F82-46EB-A7C0-1D3E3EECF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5D406-856C-489F-A87F-B4B2FA155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48D8E3-27FF-483F-8043-C7B7CCF45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40838C-029A-457F-8BFC-E469ED39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A7A5BA-DDFC-4078-9AA5-EAB3363B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211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7FF4FE-B77E-4BA6-BC9B-14A643EC3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D7CC00B-38A3-4226-87EE-A4411A52D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22DC1D4-3B35-4563-B949-79D7A50B1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B4B3A8-2A1A-4EA8-A0CC-7637EE48C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8AFD97-7282-4A8F-A448-50A8EC1D8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B2A0F3-5B91-4455-918B-B49D76580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63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51373-03DE-4015-9CDF-1324D003B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81B0A02-01DF-4B88-A6EC-8C4449A21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D14876-13FA-4223-B8FD-0E839F0C6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7D9012C-3690-49DA-BEB6-E78A4406F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2E7A888-EEB0-4226-80CC-7896DAE804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3562E02-DF90-4E73-AA34-F85F77985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6D7130-3D7F-4E0A-A3D9-19433591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D2809FE-4BE2-4815-B3FF-C9418645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39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C570BD-B828-4D2B-B921-144D73C3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842F57-7B47-4224-9D60-B146F70F5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5F0CD9-E1D4-4866-AAAD-A9D309308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B5D6FA-EF44-442B-8170-4D8384B81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01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54886B8-8838-4630-828C-1175F9B4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726B507-76A3-4471-B4E2-223C70F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3A554C-E954-49E7-9618-9398C263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68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79FF5A-22C1-4EE8-8C79-01DE6E078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C53FEE-4875-4DE1-9F0F-EEA403D0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D022EF5-D398-41C8-BCCE-4F991A51E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96240-48C4-41D5-9457-6ACE9C698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8E53FD-8562-4E47-8553-1E7B1C9CF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0696AC-22FE-4A39-BDD1-D56D5498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83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EEF3C8-2ABB-4812-BB0A-686B086BC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17D6E8C-8C63-4894-88B1-606D15029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11E712-C61E-4585-84CF-5C55A5E64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402F4-8872-4D9D-912F-2A60F11F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DC4019-7CEB-493E-A7CC-0A45F3672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2B895A-13A2-44DA-A4E9-DCF7A2D5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35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E8CCDA6-F128-4E3B-A472-88F3F04CA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28D405-9F02-4389-8088-73F8DCC74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B3278C-B885-433B-81A4-97B264B371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7B957-D5E8-48BC-9196-B9290AA9550F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C158C7-AC3D-48F0-8301-C5EFDE598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0C2E6E-7A13-4C0C-8B8C-261B84813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74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913E47-0046-41BE-93E6-D6D122FD1DBA}"/>
              </a:ext>
            </a:extLst>
          </p:cNvPr>
          <p:cNvSpPr txBox="1"/>
          <p:nvPr/>
        </p:nvSpPr>
        <p:spPr>
          <a:xfrm>
            <a:off x="985982" y="2667437"/>
            <a:ext cx="10220036" cy="2659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it-IT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Obbligo di raccolta differenziata </a:t>
            </a:r>
          </a:p>
          <a:p>
            <a:pPr algn="ctr">
              <a:lnSpc>
                <a:spcPts val="5000"/>
              </a:lnSpc>
            </a:pPr>
            <a:r>
              <a:rPr lang="it-IT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della frazione tessile dei rifiuti urbani </a:t>
            </a:r>
          </a:p>
          <a:p>
            <a:pPr algn="ctr">
              <a:lnSpc>
                <a:spcPts val="5000"/>
              </a:lnSpc>
            </a:pPr>
            <a:r>
              <a:rPr lang="it-IT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una nuova filiera </a:t>
            </a:r>
          </a:p>
          <a:p>
            <a:pPr algn="ctr">
              <a:lnSpc>
                <a:spcPts val="5000"/>
              </a:lnSpc>
            </a:pPr>
            <a:r>
              <a:rPr lang="it-IT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dell’economia circolare.</a:t>
            </a:r>
            <a:endParaRPr lang="it-IT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C5B9C240-BB8C-402B-8EEA-AB7366086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58957" y="356660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6653734-9BA3-4044-83B3-10745EB7C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851" b="30410"/>
          <a:stretch/>
        </p:blipFill>
        <p:spPr>
          <a:xfrm>
            <a:off x="3514116" y="514294"/>
            <a:ext cx="5065405" cy="121838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A170351-DFF7-4F8E-B200-80DCE6C0B9D3}"/>
              </a:ext>
            </a:extLst>
          </p:cNvPr>
          <p:cNvSpPr txBox="1"/>
          <p:nvPr/>
        </p:nvSpPr>
        <p:spPr>
          <a:xfrm>
            <a:off x="3948544" y="1738392"/>
            <a:ext cx="4294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Giovedì 5 Novembre 2020ore 14:00 - 17:30</a:t>
            </a: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E4DD918-CFE4-4017-A7B2-8107FCB26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623" y="5419119"/>
            <a:ext cx="2154753" cy="108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15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DA1DC75-889A-4735-B69A-7E4982CFA238}"/>
              </a:ext>
            </a:extLst>
          </p:cNvPr>
          <p:cNvSpPr txBox="1"/>
          <p:nvPr/>
        </p:nvSpPr>
        <p:spPr>
          <a:xfrm>
            <a:off x="1347881" y="2189570"/>
            <a:ext cx="9905999" cy="393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revede, tra l’altro,  l’adozione, da parte della Commissione UE, di una </a:t>
            </a: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strategia globale europea per i tessili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volta a rafforzare la competitività industriale e l'innovazione, </a:t>
            </a:r>
            <a:r>
              <a:rPr lang="it-IT" sz="24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consolidare il mercato dell'UE per i prodotti tessili sostenibili e circolari,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compreso il mercato del riutilizzo, affrontando il problema del fast fashion e promuovendo nuovi modelli di business.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 le misure normative possibili </a:t>
            </a: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espressamente citate, l'estensione della </a:t>
            </a:r>
            <a:r>
              <a:rPr lang="it-IT" sz="24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responsabilità del produttore</a:t>
            </a: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anche al settore del tessile.</a:t>
            </a:r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B353A630-7247-48A2-BE2C-F0C70B7DF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51911CD1-1663-4476-B5C8-4E23B8691683}"/>
              </a:ext>
            </a:extLst>
          </p:cNvPr>
          <p:cNvSpPr/>
          <p:nvPr/>
        </p:nvSpPr>
        <p:spPr>
          <a:xfrm>
            <a:off x="2406261" y="1496291"/>
            <a:ext cx="8049303" cy="42487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900"/>
              </a:lnSpc>
            </a:pPr>
            <a:endParaRPr lang="it-IT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A673F44-3051-4C22-B45A-CAE0E0E2FA08}"/>
              </a:ext>
            </a:extLst>
          </p:cNvPr>
          <p:cNvSpPr txBox="1"/>
          <p:nvPr/>
        </p:nvSpPr>
        <p:spPr>
          <a:xfrm>
            <a:off x="1689313" y="671019"/>
            <a:ext cx="9420854" cy="645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900"/>
              </a:lnSpc>
            </a:pPr>
            <a:r>
              <a:rPr lang="it-IT" sz="2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PIANO EUROPEO PER L’ECONOMIA CIRCOLARE </a:t>
            </a:r>
          </a:p>
        </p:txBody>
      </p:sp>
    </p:spTree>
    <p:extLst>
      <p:ext uri="{BB962C8B-B14F-4D97-AF65-F5344CB8AC3E}">
        <p14:creationId xmlns:p14="http://schemas.microsoft.com/office/powerpoint/2010/main" val="2355845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DA1DC75-889A-4735-B69A-7E4982CFA238}"/>
              </a:ext>
            </a:extLst>
          </p:cNvPr>
          <p:cNvSpPr txBox="1"/>
          <p:nvPr/>
        </p:nvSpPr>
        <p:spPr>
          <a:xfrm>
            <a:off x="1143000" y="1695606"/>
            <a:ext cx="9905999" cy="4415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 Stati membri istituiscono la raccolta differenziata per i tessili entro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il </a:t>
            </a: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1° gennaio 2025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Entro il 31/12/2024 la Commissione valuta l’introduzione di </a:t>
            </a: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obiettivi in    materia di preparazione per il riutilizzo e riciclaggio dei rifiuti tessili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 tal fine trasmette una relazione al Parlamento europeo ed al Consiglio eventualmente corredata da una proposta legislativa.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B353A630-7247-48A2-BE2C-F0C70B7DF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51911CD1-1663-4476-B5C8-4E23B8691683}"/>
              </a:ext>
            </a:extLst>
          </p:cNvPr>
          <p:cNvSpPr/>
          <p:nvPr/>
        </p:nvSpPr>
        <p:spPr>
          <a:xfrm>
            <a:off x="2406261" y="1484313"/>
            <a:ext cx="7986957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5BC08E-6320-4D67-95A4-88792EB108D8}"/>
              </a:ext>
            </a:extLst>
          </p:cNvPr>
          <p:cNvSpPr txBox="1"/>
          <p:nvPr/>
        </p:nvSpPr>
        <p:spPr>
          <a:xfrm>
            <a:off x="3047999" y="80513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DIRETTIVA EUROPEA 2018/851</a:t>
            </a:r>
          </a:p>
        </p:txBody>
      </p:sp>
    </p:spTree>
    <p:extLst>
      <p:ext uri="{BB962C8B-B14F-4D97-AF65-F5344CB8AC3E}">
        <p14:creationId xmlns:p14="http://schemas.microsoft.com/office/powerpoint/2010/main" val="1892059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913E47-0046-41BE-93E6-D6D122FD1DBA}"/>
              </a:ext>
            </a:extLst>
          </p:cNvPr>
          <p:cNvSpPr txBox="1"/>
          <p:nvPr/>
        </p:nvSpPr>
        <p:spPr>
          <a:xfrm>
            <a:off x="622013" y="2049935"/>
            <a:ext cx="10886496" cy="3939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Lgs. n. 116 del 3 settembre 2020 </a:t>
            </a:r>
            <a:endParaRPr lang="it-IT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Modifiche al decreto legislativo 3 aprile 2006, n. 152 Parte IV </a:t>
            </a:r>
          </a:p>
          <a:p>
            <a:pPr algn="ctr">
              <a:lnSpc>
                <a:spcPct val="107000"/>
              </a:lnSpc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Norme in materia di gestione dei rifiuti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205 </a:t>
            </a:r>
            <a:endParaRPr lang="it-IT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6-quater.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raccolta differenziata è effettuata almeno per la carta, i metalli, la plastica, il vetro, ove possibile, per il legno, nonché per </a:t>
            </a: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tessili entro il 1° gennaio 2022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per i rifiuti organici; per imballaggi, rifiuti da apparecchiature elettriche ed elettroniche, rifiuti di pile e accumulatori, rifiuti ingombranti ivi compresi materassi e mobili.</a:t>
            </a:r>
          </a:p>
        </p:txBody>
      </p:sp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1EDC929D-581B-4118-9BCC-79ABDAD89A66}"/>
              </a:ext>
            </a:extLst>
          </p:cNvPr>
          <p:cNvSpPr/>
          <p:nvPr/>
        </p:nvSpPr>
        <p:spPr>
          <a:xfrm>
            <a:off x="2406261" y="1484313"/>
            <a:ext cx="8788212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537091-EFC6-412A-A539-2FB229FC2BFB}"/>
              </a:ext>
            </a:extLst>
          </p:cNvPr>
          <p:cNvSpPr txBox="1"/>
          <p:nvPr/>
        </p:nvSpPr>
        <p:spPr>
          <a:xfrm>
            <a:off x="2678545" y="832322"/>
            <a:ext cx="81095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RECEPIMENTO DIRETTIVA RIFIUTI 2018/851</a:t>
            </a:r>
          </a:p>
        </p:txBody>
      </p:sp>
    </p:spTree>
    <p:extLst>
      <p:ext uri="{BB962C8B-B14F-4D97-AF65-F5344CB8AC3E}">
        <p14:creationId xmlns:p14="http://schemas.microsoft.com/office/powerpoint/2010/main" val="134927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913E47-0046-41BE-93E6-D6D122FD1DBA}"/>
              </a:ext>
            </a:extLst>
          </p:cNvPr>
          <p:cNvSpPr txBox="1"/>
          <p:nvPr/>
        </p:nvSpPr>
        <p:spPr>
          <a:xfrm>
            <a:off x="735878" y="2564974"/>
            <a:ext cx="10720243" cy="2937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183, comma 1</a:t>
            </a:r>
            <a:endParaRPr lang="it-IT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sz="2400" b="1" i="0" u="none" strike="noStrike" baseline="0" dirty="0">
                <a:latin typeface="TrebuchetMS-Bold"/>
              </a:rPr>
              <a:t>b-ter) «rifiuti urbani»:</a:t>
            </a:r>
          </a:p>
          <a:p>
            <a:pPr algn="just"/>
            <a:endParaRPr lang="it-IT" sz="2400" b="1" i="0" u="none" strike="noStrike" baseline="0" dirty="0">
              <a:latin typeface="TrebuchetMS-Bold"/>
            </a:endParaRPr>
          </a:p>
          <a:p>
            <a:pPr marL="457200" indent="-457200" algn="just">
              <a:buAutoNum type="arabicPeriod"/>
            </a:pPr>
            <a:r>
              <a:rPr lang="it-IT" sz="2400" b="0" i="0" u="none" strike="noStrike" baseline="0" dirty="0">
                <a:latin typeface="TrebuchetMS-Bold"/>
              </a:rPr>
              <a:t>i rifiuti domestici indifferenziati e da raccolta differenziata, ivi compresi: carta e cartone, vetro, metalli,  plastica, rifiuti organici, legno, </a:t>
            </a:r>
            <a:r>
              <a:rPr lang="it-IT" sz="2400" b="1" i="0" u="none" strike="noStrike" baseline="0" dirty="0">
                <a:latin typeface="TrebuchetMS-Bold"/>
              </a:rPr>
              <a:t>tessili</a:t>
            </a:r>
            <a:r>
              <a:rPr lang="it-IT" sz="2400" b="0" i="0" u="none" strike="noStrike" baseline="0" dirty="0">
                <a:latin typeface="TrebuchetMS-Bold"/>
              </a:rPr>
              <a:t>, imballaggi, rifiuti di apparecchiature elettriche ed elettroniche, rifiuti di pile e accumulatori e rifiuti ingombranti, ivi compresi materassi e mobili;</a:t>
            </a:r>
          </a:p>
        </p:txBody>
      </p:sp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359033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EA9F4C2-67BD-42B9-9D6F-948056209515}"/>
              </a:ext>
            </a:extLst>
          </p:cNvPr>
          <p:cNvSpPr/>
          <p:nvPr/>
        </p:nvSpPr>
        <p:spPr>
          <a:xfrm>
            <a:off x="2281571" y="1484313"/>
            <a:ext cx="8788212" cy="431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FDE074-9F8E-4405-BFA6-277B3B271832}"/>
              </a:ext>
            </a:extLst>
          </p:cNvPr>
          <p:cNvSpPr txBox="1"/>
          <p:nvPr/>
        </p:nvSpPr>
        <p:spPr>
          <a:xfrm>
            <a:off x="2512290" y="815146"/>
            <a:ext cx="78185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RECEPIMENTO DIRETTIVA RIFIUTI 2018/851</a:t>
            </a:r>
          </a:p>
        </p:txBody>
      </p:sp>
    </p:spTree>
    <p:extLst>
      <p:ext uri="{BB962C8B-B14F-4D97-AF65-F5344CB8AC3E}">
        <p14:creationId xmlns:p14="http://schemas.microsoft.com/office/powerpoint/2010/main" val="193274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913E47-0046-41BE-93E6-D6D122FD1DBA}"/>
              </a:ext>
            </a:extLst>
          </p:cNvPr>
          <p:cNvSpPr txBox="1"/>
          <p:nvPr/>
        </p:nvSpPr>
        <p:spPr>
          <a:xfrm>
            <a:off x="957118" y="2255182"/>
            <a:ext cx="10277764" cy="4019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181 comma 4</a:t>
            </a:r>
            <a:endParaRPr lang="it-IT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it-IT" sz="2200" b="1" i="0" u="none" strike="noStrike" baseline="0" dirty="0">
                <a:latin typeface="TrebuchetMS-Bold"/>
              </a:rPr>
              <a:t>    </a:t>
            </a:r>
            <a:r>
              <a:rPr lang="it-IT" sz="2400" b="1" i="0" u="none" strike="noStrike" baseline="0" dirty="0">
                <a:latin typeface="TrebuchetMS-Bold"/>
              </a:rPr>
              <a:t>Obiettivi riuso e riciclo R.U.</a:t>
            </a:r>
          </a:p>
          <a:p>
            <a:pPr algn="l"/>
            <a:endParaRPr lang="it-IT" sz="2200" i="0" u="none" strike="noStrike" baseline="0" dirty="0">
              <a:latin typeface="TrebuchetMS-Bold"/>
            </a:endParaRPr>
          </a:p>
          <a:p>
            <a:pPr algn="l"/>
            <a:r>
              <a:rPr lang="it-IT" sz="2400" i="0" u="none" strike="noStrike" baseline="0" dirty="0">
                <a:latin typeface="TrebuchetMS-Bold"/>
              </a:rPr>
              <a:t>c) entro il </a:t>
            </a:r>
            <a:r>
              <a:rPr lang="it-IT" sz="2400" b="1" i="0" u="none" strike="noStrike" baseline="0" dirty="0">
                <a:latin typeface="TrebuchetMS-Bold"/>
              </a:rPr>
              <a:t>2025</a:t>
            </a:r>
            <a:r>
              <a:rPr lang="it-IT" sz="2400" i="0" u="none" strike="noStrike" baseline="0" dirty="0">
                <a:latin typeface="TrebuchetMS-Bold"/>
              </a:rPr>
              <a:t>, la preparazione per il riutilizzo e il riciclaggio dei rifiuti urbani</a:t>
            </a:r>
          </a:p>
          <a:p>
            <a:pPr algn="l">
              <a:spcAft>
                <a:spcPts val="1200"/>
              </a:spcAft>
            </a:pPr>
            <a:r>
              <a:rPr lang="it-IT" sz="2400" dirty="0">
                <a:latin typeface="TrebuchetMS-Bold"/>
              </a:rPr>
              <a:t>    </a:t>
            </a:r>
            <a:r>
              <a:rPr lang="it-IT" sz="2400" i="0" u="none" strike="noStrike" baseline="0" dirty="0">
                <a:latin typeface="TrebuchetMS-Bold"/>
              </a:rPr>
              <a:t> saranno aumentati almeno al </a:t>
            </a:r>
            <a:r>
              <a:rPr lang="it-IT" sz="2400" b="1" i="0" u="none" strike="noStrike" baseline="0" dirty="0">
                <a:latin typeface="TrebuchetMS-Bold"/>
              </a:rPr>
              <a:t>55 %</a:t>
            </a:r>
            <a:r>
              <a:rPr lang="it-IT" sz="2400" i="0" u="none" strike="noStrike" baseline="0" dirty="0">
                <a:latin typeface="TrebuchetMS-Bold"/>
              </a:rPr>
              <a:t> in peso;</a:t>
            </a:r>
          </a:p>
          <a:p>
            <a:pPr algn="l"/>
            <a:r>
              <a:rPr lang="it-IT" sz="2400" i="0" u="none" strike="noStrike" baseline="0" dirty="0">
                <a:latin typeface="TrebuchetMS-Bold"/>
              </a:rPr>
              <a:t>d) entro il </a:t>
            </a:r>
            <a:r>
              <a:rPr lang="it-IT" sz="2400" b="1" i="0" u="none" strike="noStrike" baseline="0" dirty="0">
                <a:latin typeface="TrebuchetMS-Bold"/>
              </a:rPr>
              <a:t>2030</a:t>
            </a:r>
            <a:r>
              <a:rPr lang="it-IT" sz="2400" i="0" u="none" strike="noStrike" baseline="0" dirty="0">
                <a:latin typeface="TrebuchetMS-Bold"/>
              </a:rPr>
              <a:t>, la preparazione per il riutilizzo e il riciclaggio dei rifiuti urbani</a:t>
            </a:r>
          </a:p>
          <a:p>
            <a:pPr algn="l">
              <a:spcAft>
                <a:spcPts val="1200"/>
              </a:spcAft>
            </a:pPr>
            <a:r>
              <a:rPr lang="it-IT" sz="2400" dirty="0">
                <a:latin typeface="TrebuchetMS-Bold"/>
              </a:rPr>
              <a:t>    </a:t>
            </a:r>
            <a:r>
              <a:rPr lang="it-IT" sz="2400" i="0" u="none" strike="noStrike" baseline="0" dirty="0">
                <a:latin typeface="TrebuchetMS-Bold"/>
              </a:rPr>
              <a:t> saranno aumentati almeno al </a:t>
            </a:r>
            <a:r>
              <a:rPr lang="it-IT" sz="2400" b="1" i="0" u="none" strike="noStrike" baseline="0" dirty="0">
                <a:latin typeface="TrebuchetMS-Bold"/>
              </a:rPr>
              <a:t>60 % </a:t>
            </a:r>
            <a:r>
              <a:rPr lang="it-IT" sz="2400" i="0" u="none" strike="noStrike" baseline="0" dirty="0">
                <a:latin typeface="TrebuchetMS-Bold"/>
              </a:rPr>
              <a:t>in peso;</a:t>
            </a:r>
          </a:p>
          <a:p>
            <a:pPr algn="l"/>
            <a:r>
              <a:rPr lang="it-IT" sz="2400" i="0" u="none" strike="noStrike" baseline="0" dirty="0">
                <a:latin typeface="TrebuchetMS-Bold"/>
              </a:rPr>
              <a:t>e) entro il </a:t>
            </a:r>
            <a:r>
              <a:rPr lang="it-IT" sz="2400" b="1" i="0" u="none" strike="noStrike" baseline="0" dirty="0">
                <a:latin typeface="TrebuchetMS-Bold"/>
              </a:rPr>
              <a:t>2035</a:t>
            </a:r>
            <a:r>
              <a:rPr lang="it-IT" sz="2400" i="0" u="none" strike="noStrike" baseline="0" dirty="0">
                <a:latin typeface="TrebuchetMS-Bold"/>
              </a:rPr>
              <a:t>, la preparazione per il riutilizzo e il riciclaggio dei rifiuti urbani</a:t>
            </a:r>
          </a:p>
          <a:p>
            <a:pPr algn="l"/>
            <a:r>
              <a:rPr lang="it-IT" sz="2400" dirty="0">
                <a:latin typeface="TrebuchetMS-Bold"/>
              </a:rPr>
              <a:t>    </a:t>
            </a:r>
            <a:r>
              <a:rPr lang="it-IT" sz="2400" i="0" u="none" strike="noStrike" baseline="0" dirty="0">
                <a:latin typeface="TrebuchetMS-Bold"/>
              </a:rPr>
              <a:t> saranno aumentati almeno al </a:t>
            </a:r>
            <a:r>
              <a:rPr lang="it-IT" sz="2400" b="1" i="0" u="none" strike="noStrike" baseline="0" dirty="0">
                <a:latin typeface="TrebuchetMS-Bold"/>
              </a:rPr>
              <a:t>65 %</a:t>
            </a:r>
            <a:r>
              <a:rPr lang="it-IT" sz="2400" i="0" u="none" strike="noStrike" baseline="0" dirty="0">
                <a:latin typeface="TrebuchetMS-Bold"/>
              </a:rPr>
              <a:t> in peso.</a:t>
            </a:r>
            <a:r>
              <a:rPr lang="it-IT" sz="2000" b="0" i="0" u="none" strike="noStrike" baseline="0" dirty="0">
                <a:solidFill>
                  <a:srgbClr val="404040"/>
                </a:solidFill>
                <a:latin typeface="TrebuchetMS-Bold"/>
              </a:rPr>
              <a:t> </a:t>
            </a:r>
          </a:p>
        </p:txBody>
      </p:sp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E930FB5-591C-429A-8C25-06C05EAD691D}"/>
              </a:ext>
            </a:extLst>
          </p:cNvPr>
          <p:cNvSpPr/>
          <p:nvPr/>
        </p:nvSpPr>
        <p:spPr>
          <a:xfrm>
            <a:off x="2406261" y="1484313"/>
            <a:ext cx="8788212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9E9928D-A2AF-4FFA-8BC2-CA2355606BD1}"/>
              </a:ext>
            </a:extLst>
          </p:cNvPr>
          <p:cNvSpPr txBox="1"/>
          <p:nvPr/>
        </p:nvSpPr>
        <p:spPr>
          <a:xfrm>
            <a:off x="2687781" y="794084"/>
            <a:ext cx="76569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RECEPIMENTO DIRETTIVA RIFIUTI 2018/851</a:t>
            </a:r>
          </a:p>
        </p:txBody>
      </p:sp>
    </p:spTree>
    <p:extLst>
      <p:ext uri="{BB962C8B-B14F-4D97-AF65-F5344CB8AC3E}">
        <p14:creationId xmlns:p14="http://schemas.microsoft.com/office/powerpoint/2010/main" val="50150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E6D68EA-D597-48CC-A6AD-9B2B8AFBCD9E}"/>
              </a:ext>
            </a:extLst>
          </p:cNvPr>
          <p:cNvSpPr txBox="1"/>
          <p:nvPr/>
        </p:nvSpPr>
        <p:spPr>
          <a:xfrm>
            <a:off x="2309091" y="3137432"/>
            <a:ext cx="7573818" cy="1425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150.000 t.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Raccolta annuale Italia senza obbligo</a:t>
            </a: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Immagine 1">
            <a:extLst>
              <a:ext uri="{FF2B5EF4-FFF2-40B4-BE49-F238E27FC236}">
                <a16:creationId xmlns:a16="http://schemas.microsoft.com/office/drawing/2014/main" id="{D42C3CDB-2A6A-48E0-BD2D-818889C84B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7400E325-8D93-4669-81FF-3402A3382B22}"/>
              </a:ext>
            </a:extLst>
          </p:cNvPr>
          <p:cNvSpPr/>
          <p:nvPr/>
        </p:nvSpPr>
        <p:spPr>
          <a:xfrm>
            <a:off x="2406261" y="1484313"/>
            <a:ext cx="8134739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2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DCAEE77-678A-444F-9366-E699AAA5D087}"/>
              </a:ext>
            </a:extLst>
          </p:cNvPr>
          <p:cNvSpPr txBox="1"/>
          <p:nvPr/>
        </p:nvSpPr>
        <p:spPr>
          <a:xfrm>
            <a:off x="2151012" y="827509"/>
            <a:ext cx="86452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RACCOLTA ATTUAL FRAZIONE TESSILE R.U.</a:t>
            </a:r>
          </a:p>
        </p:txBody>
      </p:sp>
    </p:spTree>
    <p:extLst>
      <p:ext uri="{BB962C8B-B14F-4D97-AF65-F5344CB8AC3E}">
        <p14:creationId xmlns:p14="http://schemas.microsoft.com/office/powerpoint/2010/main" val="396972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04B589C-07E8-433B-96A5-BA531DB0646E}"/>
              </a:ext>
            </a:extLst>
          </p:cNvPr>
          <p:cNvSpPr txBox="1"/>
          <p:nvPr/>
        </p:nvSpPr>
        <p:spPr>
          <a:xfrm>
            <a:off x="1516445" y="2374383"/>
            <a:ext cx="947650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/>
              <a:t>Scenario possibile:</a:t>
            </a:r>
          </a:p>
          <a:p>
            <a:pPr algn="ctr"/>
            <a:endParaRPr lang="it-IT" sz="800" b="1" dirty="0"/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Aumento quantitativi su base europea e nazionale</a:t>
            </a:r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Riduzione dei prezzi</a:t>
            </a:r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Calo della qualità</a:t>
            </a:r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Aumento dello scarto</a:t>
            </a:r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Istituzione di un regime EPR</a:t>
            </a:r>
            <a:endParaRPr lang="it-IT" dirty="0"/>
          </a:p>
        </p:txBody>
      </p:sp>
      <p:pic>
        <p:nvPicPr>
          <p:cNvPr id="4" name="Immagine 1">
            <a:extLst>
              <a:ext uri="{FF2B5EF4-FFF2-40B4-BE49-F238E27FC236}">
                <a16:creationId xmlns:a16="http://schemas.microsoft.com/office/drawing/2014/main" id="{F08F2628-2F07-4451-9B9A-741748AD44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03BF6A18-AC4E-4CE7-A04B-4D1FA5DAAF26}"/>
              </a:ext>
            </a:extLst>
          </p:cNvPr>
          <p:cNvSpPr/>
          <p:nvPr/>
        </p:nvSpPr>
        <p:spPr>
          <a:xfrm>
            <a:off x="2406261" y="1484313"/>
            <a:ext cx="7986957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2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D66093A-4283-430A-94E3-CF012EDDBE30}"/>
              </a:ext>
            </a:extLst>
          </p:cNvPr>
          <p:cNvSpPr txBox="1"/>
          <p:nvPr/>
        </p:nvSpPr>
        <p:spPr>
          <a:xfrm>
            <a:off x="3131126" y="83595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SVILUPPI DELLA RACCOLTA</a:t>
            </a:r>
          </a:p>
        </p:txBody>
      </p:sp>
    </p:spTree>
    <p:extLst>
      <p:ext uri="{BB962C8B-B14F-4D97-AF65-F5344CB8AC3E}">
        <p14:creationId xmlns:p14="http://schemas.microsoft.com/office/powerpoint/2010/main" val="1074238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495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TrebuchetMS-Bold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fluttero</dc:creator>
  <cp:lastModifiedBy>andrea fluttero</cp:lastModifiedBy>
  <cp:revision>33</cp:revision>
  <dcterms:created xsi:type="dcterms:W3CDTF">2020-10-12T19:24:38Z</dcterms:created>
  <dcterms:modified xsi:type="dcterms:W3CDTF">2020-11-05T08:02:26Z</dcterms:modified>
</cp:coreProperties>
</file>