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5" r:id="rId4"/>
    <p:sldId id="261" r:id="rId5"/>
    <p:sldId id="263" r:id="rId6"/>
    <p:sldId id="264" r:id="rId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83" d="100"/>
          <a:sy n="83" d="100"/>
        </p:scale>
        <p:origin x="61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75BC377-3811-4B80-A7BC-02B4E2ABAF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5578B8E-7F8A-4442-9CFE-BC5D835DD6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D716B7D-0A46-4AE6-A423-4615651A4A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7B957-D5E8-48BC-9196-B9290AA9550F}" type="datetimeFigureOut">
              <a:rPr lang="it-IT" smtClean="0"/>
              <a:t>04/11/2020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0E75FE4-5D04-42C6-B695-53E04C31F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AF5B43F-4D90-40D3-AE26-4B91BEF7B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B7038-CF40-4231-BAD4-46ABE582833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3259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884DD92-07A4-419B-957A-278B35DA6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90217C8-51DE-4EDD-BDB0-60788D075B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A2E3E14-842A-443B-B9A1-09D77BAA2F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7B957-D5E8-48BC-9196-B9290AA9550F}" type="datetimeFigureOut">
              <a:rPr lang="it-IT" smtClean="0"/>
              <a:t>04/11/2020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0D40CDA-8CD2-42FD-BFFC-E6F9B84227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F2BCC52-B69E-4306-A253-B72DB1AE5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B7038-CF40-4231-BAD4-46ABE582833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12160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4C97646D-D172-44C3-AC11-BE4FB7C4A1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3812E040-C4D3-4912-A44F-565EA6BC16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D55F2B6-A6D3-46AE-BCBD-498CF22BFD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7B957-D5E8-48BC-9196-B9290AA9550F}" type="datetimeFigureOut">
              <a:rPr lang="it-IT" smtClean="0"/>
              <a:t>04/11/2020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63B6287-93F1-43A1-9216-7E3D9748C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3F3D765-5307-431F-8982-BD199A5A0C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B7038-CF40-4231-BAD4-46ABE582833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1723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67749EA-4C95-4485-BD7E-1B6E9E507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9D9F263-1B91-45A8-ACA9-6104EBA8B5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57E07D2-C441-426A-A541-011140A42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7B957-D5E8-48BC-9196-B9290AA9550F}" type="datetimeFigureOut">
              <a:rPr lang="it-IT" smtClean="0"/>
              <a:t>04/11/2020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42E249D-E613-44C9-A619-AFEEB4CAF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21D47EC-D692-4BD9-8751-55266830AA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B7038-CF40-4231-BAD4-46ABE582833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6099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05C05F4-9F82-46EB-A7C0-1D3E3EECF8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1B5D406-856C-489F-A87F-B4B2FA1550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748D8E3-27FF-483F-8043-C7B7CCF456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7B957-D5E8-48BC-9196-B9290AA9550F}" type="datetimeFigureOut">
              <a:rPr lang="it-IT" smtClean="0"/>
              <a:t>04/11/2020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F40838C-029A-457F-8BFC-E469ED39D9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7A7A5BA-DDFC-4078-9AA5-EAB3363B8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B7038-CF40-4231-BAD4-46ABE582833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62111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67FF4FE-B77E-4BA6-BC9B-14A643EC37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D7CC00B-38A3-4226-87EE-A4411A52DA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B22DC1D4-3B35-4563-B949-79D7A50B1B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8B4B3A8-2A1A-4EA8-A0CC-7637EE48C5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7B957-D5E8-48BC-9196-B9290AA9550F}" type="datetimeFigureOut">
              <a:rPr lang="it-IT" smtClean="0"/>
              <a:t>04/11/2020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18AFD97-7282-4A8F-A448-50A8EC1D8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7B2A0F3-5B91-4455-918B-B49D76580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B7038-CF40-4231-BAD4-46ABE582833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37638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1C51373-03DE-4015-9CDF-1324D003B0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81B0A02-01DF-4B88-A6EC-8C4449A21A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B4D14876-13FA-4223-B8FD-0E839F0C61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17D9012C-3690-49DA-BEB6-E78A4406F2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62E7A888-EEB0-4226-80CC-7896DAE8040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A3562E02-DF90-4E73-AA34-F85F77985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7B957-D5E8-48BC-9196-B9290AA9550F}" type="datetimeFigureOut">
              <a:rPr lang="it-IT" smtClean="0"/>
              <a:t>04/11/2020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F56D7130-3D7F-4E0A-A3D9-194335910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4D2809FE-4BE2-4815-B3FF-C9418645B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B7038-CF40-4231-BAD4-46ABE582833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75391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2C570BD-B828-4D2B-B921-144D73C38B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ED842F57-7B47-4224-9D60-B146F70F5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7B957-D5E8-48BC-9196-B9290AA9550F}" type="datetimeFigureOut">
              <a:rPr lang="it-IT" smtClean="0"/>
              <a:t>04/11/2020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CB5F0CD9-E1D4-4866-AAAD-A9D309308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6B5D6FA-EF44-442B-8170-4D8384B81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B7038-CF40-4231-BAD4-46ABE582833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8015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A54886B8-8838-4630-828C-1175F9B48D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7B957-D5E8-48BC-9196-B9290AA9550F}" type="datetimeFigureOut">
              <a:rPr lang="it-IT" smtClean="0"/>
              <a:t>04/11/2020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0726B507-76A3-4471-B4E2-223C70F3E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63A554C-E954-49E7-9618-9398C2638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B7038-CF40-4231-BAD4-46ABE582833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3684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979FF5A-22C1-4EE8-8C79-01DE6E0785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6C53FEE-4875-4DE1-9F0F-EEA403D05A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D022EF5-D398-41C8-BCCE-4F991A51E5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6796240-48C4-41D5-9457-6ACE9C698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7B957-D5E8-48BC-9196-B9290AA9550F}" type="datetimeFigureOut">
              <a:rPr lang="it-IT" smtClean="0"/>
              <a:t>04/11/2020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38E53FD-8562-4E47-8553-1E7B1C9CF9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50696AC-22FE-4A39-BDD1-D56D54985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B7038-CF40-4231-BAD4-46ABE582833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0833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2EEF3C8-2ABB-4812-BB0A-686B086BCD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017D6E8C-8C63-4894-88B1-606D150295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111E712-C61E-4585-84CF-5C55A5E64F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0B402F4-8872-4D9D-912F-2A60F11FCE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7B957-D5E8-48BC-9196-B9290AA9550F}" type="datetimeFigureOut">
              <a:rPr lang="it-IT" smtClean="0"/>
              <a:t>04/11/2020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5DC4019-7CEB-493E-A7CC-0A45F3672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72B895A-13A2-44DA-A4E9-DCF7A2D5E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B7038-CF40-4231-BAD4-46ABE582833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5350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EE8CCDA6-F128-4E3B-A472-88F3F04CA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D28D405-9F02-4389-8088-73F8DCC74C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1B3278C-B885-433B-81A4-97B264B371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F7B957-D5E8-48BC-9196-B9290AA9550F}" type="datetimeFigureOut">
              <a:rPr lang="it-IT" smtClean="0"/>
              <a:t>04/11/2020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8C158C7-AC3D-48F0-8301-C5EFDE598B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A0C2E6E-7A13-4C0C-8B8C-261B84813E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B7038-CF40-4231-BAD4-46ABE582833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99745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E5913E47-0046-41BE-93E6-D6D122FD1DBA}"/>
              </a:ext>
            </a:extLst>
          </p:cNvPr>
          <p:cNvSpPr txBox="1"/>
          <p:nvPr/>
        </p:nvSpPr>
        <p:spPr>
          <a:xfrm>
            <a:off x="871680" y="3048882"/>
            <a:ext cx="10448636" cy="19910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5000"/>
              </a:lnSpc>
            </a:pPr>
            <a:r>
              <a:rPr lang="it-IT" sz="40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LA PREPARAZIONE PER IL RIUSO </a:t>
            </a:r>
          </a:p>
          <a:p>
            <a:pPr algn="ctr">
              <a:lnSpc>
                <a:spcPts val="5000"/>
              </a:lnSpc>
            </a:pPr>
            <a:r>
              <a:rPr lang="it-IT" sz="40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E LA COMMERCIALIZZAZIONE DELLE DIVERSE FRAZIONI </a:t>
            </a:r>
            <a:endParaRPr lang="it-IT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Immagine 1">
            <a:extLst>
              <a:ext uri="{FF2B5EF4-FFF2-40B4-BE49-F238E27FC236}">
                <a16:creationId xmlns:a16="http://schemas.microsoft.com/office/drawing/2014/main" id="{C5B9C240-BB8C-402B-8EEA-AB73660860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537"/>
          <a:stretch/>
        </p:blipFill>
        <p:spPr bwMode="auto">
          <a:xfrm>
            <a:off x="658957" y="356660"/>
            <a:ext cx="1728831" cy="1430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D6653734-9BA3-4044-83B3-10745EB7C34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0851" b="30410"/>
          <a:stretch/>
        </p:blipFill>
        <p:spPr>
          <a:xfrm>
            <a:off x="3514116" y="514294"/>
            <a:ext cx="5065405" cy="1218384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7A170351-DFF7-4F8E-B200-80DCE6C0B9D3}"/>
              </a:ext>
            </a:extLst>
          </p:cNvPr>
          <p:cNvSpPr txBox="1"/>
          <p:nvPr/>
        </p:nvSpPr>
        <p:spPr>
          <a:xfrm>
            <a:off x="3948543" y="1687677"/>
            <a:ext cx="429490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Giovedì 5 Novembre 2020ore 14:00 - 17:30</a:t>
            </a:r>
            <a:r>
              <a:rPr lang="it-IT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it-IT" dirty="0"/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CE4DD918-CFE4-4017-A7B2-8107FCB262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8623" y="5419119"/>
            <a:ext cx="2154753" cy="1087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EFA8EE73-887F-4E7B-BA12-EE26715E77B0}"/>
              </a:ext>
            </a:extLst>
          </p:cNvPr>
          <p:cNvSpPr txBox="1"/>
          <p:nvPr/>
        </p:nvSpPr>
        <p:spPr>
          <a:xfrm>
            <a:off x="4858319" y="2348403"/>
            <a:ext cx="24753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Andrea Fluttero</a:t>
            </a:r>
          </a:p>
        </p:txBody>
      </p:sp>
    </p:spTree>
    <p:extLst>
      <p:ext uri="{BB962C8B-B14F-4D97-AF65-F5344CB8AC3E}">
        <p14:creationId xmlns:p14="http://schemas.microsoft.com/office/powerpoint/2010/main" val="36211577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1">
            <a:extLst>
              <a:ext uri="{FF2B5EF4-FFF2-40B4-BE49-F238E27FC236}">
                <a16:creationId xmlns:a16="http://schemas.microsoft.com/office/drawing/2014/main" id="{B353A630-7247-48A2-BE2C-F0C70B7DFFD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537"/>
          <a:stretch/>
        </p:blipFill>
        <p:spPr bwMode="auto">
          <a:xfrm>
            <a:off x="677430" y="491115"/>
            <a:ext cx="1728831" cy="1430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51911CD1-1663-4476-B5C8-4E23B8691683}"/>
              </a:ext>
            </a:extLst>
          </p:cNvPr>
          <p:cNvSpPr/>
          <p:nvPr/>
        </p:nvSpPr>
        <p:spPr>
          <a:xfrm>
            <a:off x="2406261" y="1496291"/>
            <a:ext cx="7986957" cy="42487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4900"/>
              </a:lnSpc>
            </a:pPr>
            <a:endParaRPr lang="it-IT" sz="28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EA673F44-3051-4C22-B45A-CAE0E0E2FA08}"/>
              </a:ext>
            </a:extLst>
          </p:cNvPr>
          <p:cNvSpPr txBox="1"/>
          <p:nvPr/>
        </p:nvSpPr>
        <p:spPr>
          <a:xfrm>
            <a:off x="3650452" y="866328"/>
            <a:ext cx="5498575" cy="5301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sz="28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CRITICITA’’SELEZIONATORI</a:t>
            </a:r>
            <a:endParaRPr lang="it-IT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621862AB-150E-4546-848A-A62D67B40B4B}"/>
              </a:ext>
            </a:extLst>
          </p:cNvPr>
          <p:cNvSpPr txBox="1"/>
          <p:nvPr/>
        </p:nvSpPr>
        <p:spPr>
          <a:xfrm>
            <a:off x="1233054" y="2733105"/>
            <a:ext cx="9467273" cy="27424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1200"/>
              </a:spcAft>
              <a:buFont typeface="Symbol" panose="05050102010706020507" pitchFamily="18" charset="2"/>
              <a:buChar char=""/>
            </a:pPr>
            <a:r>
              <a:rPr lang="it-IT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Tendenza generale al forte calo della qualità del materiale acquistato dalle raccolte.</a:t>
            </a:r>
          </a:p>
          <a:p>
            <a:pPr marL="342900" lvl="0" indent="-342900" algn="just">
              <a:lnSpc>
                <a:spcPct val="107000"/>
              </a:lnSpc>
              <a:spcAft>
                <a:spcPts val="1200"/>
              </a:spcAft>
              <a:buFont typeface="Symbol" panose="05050102010706020507" pitchFamily="18" charset="2"/>
              <a:buChar char=""/>
            </a:pPr>
            <a:r>
              <a:rPr lang="it-IT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Probabile</a:t>
            </a:r>
            <a:r>
              <a:rPr lang="it-IT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aumento delle raccolte di scarsa qualità con l’avvento dell’obbligo di raccolta nazionale.</a:t>
            </a:r>
          </a:p>
          <a:p>
            <a:pPr marL="342900" lvl="0" indent="-342900" algn="just">
              <a:lnSpc>
                <a:spcPct val="107000"/>
              </a:lnSpc>
              <a:spcAft>
                <a:spcPts val="1200"/>
              </a:spcAft>
              <a:buFont typeface="Symbol" panose="05050102010706020507" pitchFamily="18" charset="2"/>
              <a:buChar char=""/>
            </a:pPr>
            <a:r>
              <a:rPr lang="it-IT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 selezionatori italiani comprano in Italia ma anche in altri Paesi europei</a:t>
            </a:r>
          </a:p>
        </p:txBody>
      </p:sp>
    </p:spTree>
    <p:extLst>
      <p:ext uri="{BB962C8B-B14F-4D97-AF65-F5344CB8AC3E}">
        <p14:creationId xmlns:p14="http://schemas.microsoft.com/office/powerpoint/2010/main" val="23558455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1">
            <a:extLst>
              <a:ext uri="{FF2B5EF4-FFF2-40B4-BE49-F238E27FC236}">
                <a16:creationId xmlns:a16="http://schemas.microsoft.com/office/drawing/2014/main" id="{B353A630-7247-48A2-BE2C-F0C70B7DFFD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537"/>
          <a:stretch/>
        </p:blipFill>
        <p:spPr bwMode="auto">
          <a:xfrm>
            <a:off x="677430" y="491115"/>
            <a:ext cx="1728831" cy="1430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51911CD1-1663-4476-B5C8-4E23B8691683}"/>
              </a:ext>
            </a:extLst>
          </p:cNvPr>
          <p:cNvSpPr/>
          <p:nvPr/>
        </p:nvSpPr>
        <p:spPr>
          <a:xfrm>
            <a:off x="2406261" y="1484313"/>
            <a:ext cx="7986957" cy="43685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8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485BC08E-6320-4D67-95A4-88792EB108D8}"/>
              </a:ext>
            </a:extLst>
          </p:cNvPr>
          <p:cNvSpPr txBox="1"/>
          <p:nvPr/>
        </p:nvSpPr>
        <p:spPr>
          <a:xfrm>
            <a:off x="3047999" y="805130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800" b="1" i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ABITI REINDOSSABILI (RIUSO)</a:t>
            </a:r>
            <a:endParaRPr lang="it-IT" sz="2800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6FB9F9EF-648E-4F34-A68A-CEFB5EECD4D4}"/>
              </a:ext>
            </a:extLst>
          </p:cNvPr>
          <p:cNvSpPr txBox="1"/>
          <p:nvPr/>
        </p:nvSpPr>
        <p:spPr>
          <a:xfrm>
            <a:off x="1521595" y="2321548"/>
            <a:ext cx="9148807" cy="32807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450215" algn="l"/>
              </a:tabLst>
            </a:pPr>
            <a:endParaRPr lang="it-IT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450215" algn="l"/>
              </a:tabLst>
            </a:pPr>
            <a:r>
              <a:rPr lang="it-IT" sz="2400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Sbocchi in m</a:t>
            </a:r>
            <a:r>
              <a:rPr lang="it-IT" sz="24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ercati nazionali ed internazionali</a:t>
            </a:r>
            <a:endParaRPr lang="it-IT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450215" algn="l"/>
              </a:tabLst>
            </a:pPr>
            <a:r>
              <a:rPr lang="it-IT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3%</a:t>
            </a:r>
            <a:r>
              <a:rPr lang="it-IT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      Selezione «Crema»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450215" algn="l"/>
              </a:tabLst>
            </a:pPr>
            <a:r>
              <a:rPr lang="it-IT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20%</a:t>
            </a:r>
            <a:r>
              <a:rPr lang="it-IT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 Selezione Africa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450215" algn="l"/>
              </a:tabLst>
            </a:pPr>
            <a:r>
              <a:rPr lang="it-IT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15%</a:t>
            </a:r>
            <a:r>
              <a:rPr lang="it-IT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 Selezione 3° scelta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450215" algn="l"/>
              </a:tabLst>
            </a:pPr>
            <a:endParaRPr lang="it-IT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450215" algn="l"/>
              </a:tabLst>
            </a:pPr>
            <a:r>
              <a:rPr lang="it-IT" sz="24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 prezzi delle diverse selezioni fluttuano secondo il momento</a:t>
            </a:r>
            <a:endParaRPr lang="it-IT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20596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magine 1">
            <a:extLst>
              <a:ext uri="{FF2B5EF4-FFF2-40B4-BE49-F238E27FC236}">
                <a16:creationId xmlns:a16="http://schemas.microsoft.com/office/drawing/2014/main" id="{A529B295-8365-4DEC-8144-962329AE0E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537"/>
          <a:stretch/>
        </p:blipFill>
        <p:spPr bwMode="auto">
          <a:xfrm>
            <a:off x="677430" y="491115"/>
            <a:ext cx="1728831" cy="1430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ttangolo 1">
            <a:extLst>
              <a:ext uri="{FF2B5EF4-FFF2-40B4-BE49-F238E27FC236}">
                <a16:creationId xmlns:a16="http://schemas.microsoft.com/office/drawing/2014/main" id="{1EDC929D-581B-4118-9BCC-79ABDAD89A66}"/>
              </a:ext>
            </a:extLst>
          </p:cNvPr>
          <p:cNvSpPr/>
          <p:nvPr/>
        </p:nvSpPr>
        <p:spPr>
          <a:xfrm>
            <a:off x="2406261" y="1484313"/>
            <a:ext cx="8788212" cy="43685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800" b="1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9A537091-EFC6-412A-A539-2FB229FC2BFB}"/>
              </a:ext>
            </a:extLst>
          </p:cNvPr>
          <p:cNvSpPr txBox="1"/>
          <p:nvPr/>
        </p:nvSpPr>
        <p:spPr>
          <a:xfrm>
            <a:off x="3177310" y="871480"/>
            <a:ext cx="7010400" cy="5301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450215" algn="l"/>
              </a:tabLst>
            </a:pPr>
            <a:r>
              <a:rPr lang="it-IT" sz="28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ABITI </a:t>
            </a:r>
            <a:r>
              <a:rPr lang="it-IT" sz="2800" b="1" i="1" dirty="0">
                <a:effectLst/>
                <a:highlight>
                  <a:srgbClr val="FFFF00"/>
                </a:highligh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</a:t>
            </a:r>
            <a:r>
              <a:rPr lang="it-IT" sz="28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REINDOSSABILI/STRACCI</a:t>
            </a:r>
            <a:endParaRPr lang="it-IT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C737B372-6541-4BC8-9976-29BA8273EA81}"/>
              </a:ext>
            </a:extLst>
          </p:cNvPr>
          <p:cNvSpPr txBox="1"/>
          <p:nvPr/>
        </p:nvSpPr>
        <p:spPr>
          <a:xfrm>
            <a:off x="1240848" y="2394823"/>
            <a:ext cx="9510280" cy="3490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450215" algn="l"/>
              </a:tabLst>
            </a:pPr>
            <a:r>
              <a:rPr lang="it-IT" sz="24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Mercato Indiano</a:t>
            </a:r>
            <a:endParaRPr lang="it-IT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450215" algn="l"/>
              </a:tabLst>
            </a:pPr>
            <a:endParaRPr lang="it-IT" sz="10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450215" algn="l"/>
              </a:tabLst>
            </a:pPr>
            <a:r>
              <a:rPr lang="it-IT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25%</a:t>
            </a:r>
            <a:r>
              <a:rPr lang="it-IT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Panno di lana – giacche, pantaloni, cappotti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450215" algn="l"/>
              </a:tabLst>
            </a:pPr>
            <a:r>
              <a:rPr lang="it-IT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      Attività di sfilacciamento e produzioni varie, cardato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450215" algn="l"/>
              </a:tabLst>
            </a:pPr>
            <a:r>
              <a:rPr lang="it-IT" sz="24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Alcuni materiali sono ceduti a zero €(t più trasporto</a:t>
            </a:r>
            <a:endParaRPr lang="it-IT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450215" algn="l"/>
              </a:tabLst>
            </a:pPr>
            <a:r>
              <a:rPr lang="it-IT" sz="24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Altri materiali sono ceduti pagando 0,60/70 €/t più trasporto</a:t>
            </a:r>
            <a:endParaRPr lang="it-IT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450215" algn="l"/>
              </a:tabLst>
            </a:pPr>
            <a:endParaRPr lang="it-IT" sz="1050" b="1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450215" algn="l"/>
              </a:tabLst>
            </a:pPr>
            <a:r>
              <a:rPr lang="it-IT" sz="24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2%	     </a:t>
            </a:r>
            <a:r>
              <a:rPr lang="it-IT" sz="24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Pezzame industriale in cotone in forte calo</a:t>
            </a:r>
            <a:endParaRPr lang="it-IT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92771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magine 1">
            <a:extLst>
              <a:ext uri="{FF2B5EF4-FFF2-40B4-BE49-F238E27FC236}">
                <a16:creationId xmlns:a16="http://schemas.microsoft.com/office/drawing/2014/main" id="{A529B295-8365-4DEC-8144-962329AE0E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537"/>
          <a:stretch/>
        </p:blipFill>
        <p:spPr bwMode="auto">
          <a:xfrm>
            <a:off x="677430" y="359033"/>
            <a:ext cx="1728831" cy="1430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id="{1EA9F4C2-67BD-42B9-9D6F-948056209515}"/>
              </a:ext>
            </a:extLst>
          </p:cNvPr>
          <p:cNvSpPr/>
          <p:nvPr/>
        </p:nvSpPr>
        <p:spPr>
          <a:xfrm>
            <a:off x="2281571" y="1484313"/>
            <a:ext cx="8788212" cy="4318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800" b="1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59FDE074-9F8E-4405-BFA6-277B3B271832}"/>
              </a:ext>
            </a:extLst>
          </p:cNvPr>
          <p:cNvSpPr txBox="1"/>
          <p:nvPr/>
        </p:nvSpPr>
        <p:spPr>
          <a:xfrm>
            <a:off x="3048000" y="808984"/>
            <a:ext cx="7213601" cy="5301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450215" algn="l"/>
              </a:tabLst>
            </a:pPr>
            <a:r>
              <a:rPr lang="it-IT" sz="28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ABITI </a:t>
            </a:r>
            <a:r>
              <a:rPr lang="it-IT" sz="2800" b="1" i="1" dirty="0">
                <a:effectLst/>
                <a:highlight>
                  <a:srgbClr val="FFFF00"/>
                </a:highligh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</a:t>
            </a:r>
            <a:r>
              <a:rPr lang="it-IT" sz="28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REINDOSSABILI/STRACCI</a:t>
            </a:r>
            <a:endParaRPr lang="it-IT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EAF917BA-087D-46FA-9097-B2EEF154EF43}"/>
              </a:ext>
            </a:extLst>
          </p:cNvPr>
          <p:cNvSpPr txBox="1"/>
          <p:nvPr/>
        </p:nvSpPr>
        <p:spPr>
          <a:xfrm>
            <a:off x="1620984" y="2464409"/>
            <a:ext cx="9448799" cy="31122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450215" algn="l"/>
              </a:tabLst>
            </a:pPr>
            <a:r>
              <a:rPr lang="it-IT" sz="24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Mercato Pakistano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450215" algn="l"/>
              </a:tabLst>
            </a:pPr>
            <a:endParaRPr lang="it-IT" sz="1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450215" algn="l"/>
              </a:tabLst>
            </a:pPr>
            <a:r>
              <a:rPr lang="it-IT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15%</a:t>
            </a:r>
            <a:r>
              <a:rPr lang="it-IT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Sintetico non </a:t>
            </a:r>
            <a:r>
              <a:rPr lang="it-IT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reindossabile</a:t>
            </a:r>
            <a:endParaRPr lang="it-IT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450215" algn="l"/>
              </a:tabLst>
            </a:pPr>
            <a:r>
              <a:rPr lang="it-IT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      Lavorazioni molto scadenti. Quasi rifiuto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450215" algn="l"/>
              </a:tabLst>
            </a:pPr>
            <a:endParaRPr lang="it-IT" sz="2400" b="1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450215" algn="l"/>
              </a:tabLst>
            </a:pPr>
            <a:r>
              <a:rPr lang="it-IT" sz="24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Il materiale è ceduto a valore di poco superiore al costo del trasporto</a:t>
            </a:r>
            <a:endParaRPr lang="it-IT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27408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magine 1">
            <a:extLst>
              <a:ext uri="{FF2B5EF4-FFF2-40B4-BE49-F238E27FC236}">
                <a16:creationId xmlns:a16="http://schemas.microsoft.com/office/drawing/2014/main" id="{A529B295-8365-4DEC-8144-962329AE0E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537"/>
          <a:stretch/>
        </p:blipFill>
        <p:spPr bwMode="auto">
          <a:xfrm>
            <a:off x="677430" y="491115"/>
            <a:ext cx="1728831" cy="1430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BE930FB5-591C-429A-8C25-06C05EAD691D}"/>
              </a:ext>
            </a:extLst>
          </p:cNvPr>
          <p:cNvSpPr/>
          <p:nvPr/>
        </p:nvSpPr>
        <p:spPr>
          <a:xfrm>
            <a:off x="2406261" y="1484313"/>
            <a:ext cx="8788212" cy="43685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800" b="1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49E9928D-A2AF-4FFA-8BC2-CA2355606BD1}"/>
              </a:ext>
            </a:extLst>
          </p:cNvPr>
          <p:cNvSpPr txBox="1"/>
          <p:nvPr/>
        </p:nvSpPr>
        <p:spPr>
          <a:xfrm>
            <a:off x="3408218" y="856327"/>
            <a:ext cx="6012874" cy="5301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450215" algn="l"/>
              </a:tabLst>
            </a:pPr>
            <a:r>
              <a:rPr lang="it-IT" sz="2800" b="1" i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SCARTO DA SMALTIRE IN ITALIA</a:t>
            </a:r>
            <a:endParaRPr lang="it-IT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F023B616-0A3F-442D-9636-7F01D066CC00}"/>
              </a:ext>
            </a:extLst>
          </p:cNvPr>
          <p:cNvSpPr txBox="1"/>
          <p:nvPr/>
        </p:nvSpPr>
        <p:spPr>
          <a:xfrm>
            <a:off x="1607127" y="2984764"/>
            <a:ext cx="9254836" cy="23472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450215" algn="l"/>
              </a:tabLst>
            </a:pPr>
            <a:r>
              <a:rPr lang="it-IT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10%	</a:t>
            </a:r>
            <a:r>
              <a:rPr lang="it-IT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Rifiuto speciale da smaltire in discarica o valorizzare    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450215" algn="l"/>
              </a:tabLst>
            </a:pPr>
            <a:r>
              <a:rPr lang="it-IT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</a:t>
            </a:r>
            <a:r>
              <a:rPr lang="it-IT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energeticamente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450215" algn="l"/>
              </a:tabLst>
            </a:pPr>
            <a:endParaRPr lang="it-IT" sz="2400" b="1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450215" algn="l"/>
              </a:tabLst>
            </a:pPr>
            <a:r>
              <a:rPr lang="it-IT" sz="24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Mancano impianti ed i costi di smaltimento sono passati da 80/90 €/t  a 250 €/t</a:t>
            </a:r>
            <a:endParaRPr lang="it-IT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150927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</TotalTime>
  <Words>237</Words>
  <Application>Microsoft Office PowerPoint</Application>
  <PresentationFormat>Widescreen</PresentationFormat>
  <Paragraphs>37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Symbol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andrea fluttero</dc:creator>
  <cp:lastModifiedBy>andrea fluttero</cp:lastModifiedBy>
  <cp:revision>36</cp:revision>
  <dcterms:created xsi:type="dcterms:W3CDTF">2020-10-12T19:24:38Z</dcterms:created>
  <dcterms:modified xsi:type="dcterms:W3CDTF">2020-11-04T21:46:37Z</dcterms:modified>
</cp:coreProperties>
</file>